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9144000" cy="6858000"/>
  <p:embeddedFontLst>
    <p:embeddedFont>
      <p:font typeface="芫荽" panose="02020500000000000000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liker" panose="020205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2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10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12.sv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svg"/><Relationship Id="rId7" Type="http://schemas.openxmlformats.org/officeDocument/2006/relationships/image" Target="../media/image5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eller.shopee.tw/edu/article/8776" TargetMode="External"/><Relationship Id="rId3" Type="http://schemas.openxmlformats.org/officeDocument/2006/relationships/image" Target="../media/image22.svg"/><Relationship Id="rId7" Type="http://schemas.openxmlformats.org/officeDocument/2006/relationships/hyperlink" Target="https://www.managertoday.com.tw/articles/view/6536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030504839500015G" TargetMode="External"/><Relationship Id="rId5" Type="http://schemas.openxmlformats.org/officeDocument/2006/relationships/hyperlink" Target="https://www.fedex.com/content/dam/fedex/us-united-states/services/FreightPackagingGuidelines.pdf" TargetMode="External"/><Relationship Id="rId4" Type="http://schemas.openxmlformats.org/officeDocument/2006/relationships/hyperlink" Target="http://tdr.lib.ntu.edu.tw/jspui/handle/123456789/3615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029200" y="-174497"/>
            <a:ext cx="8229600" cy="10635994"/>
          </a:xfrm>
          <a:custGeom>
            <a:avLst/>
            <a:gdLst/>
            <a:ahLst/>
            <a:cxnLst/>
            <a:rect l="l" t="t" r="r" b="b"/>
            <a:pathLst>
              <a:path w="8229600" h="10635994">
                <a:moveTo>
                  <a:pt x="0" y="0"/>
                </a:moveTo>
                <a:lnTo>
                  <a:pt x="8229600" y="0"/>
                </a:lnTo>
                <a:lnTo>
                  <a:pt x="8229600" y="10635994"/>
                </a:lnTo>
                <a:lnTo>
                  <a:pt x="0" y="106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50006" y="2991485"/>
            <a:ext cx="8387988" cy="4304030"/>
            <a:chOff x="0" y="0"/>
            <a:chExt cx="11183985" cy="5738706"/>
          </a:xfrm>
        </p:grpSpPr>
        <p:sp>
          <p:nvSpPr>
            <p:cNvPr id="4" name="TextBox 4"/>
            <p:cNvSpPr txBox="1"/>
            <p:nvPr/>
          </p:nvSpPr>
          <p:spPr>
            <a:xfrm>
              <a:off x="823277" y="4186766"/>
              <a:ext cx="9537431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255389"/>
                  </a:solidFill>
                  <a:latin typeface="芫荽"/>
                </a:rPr>
                <a:t>DTM/ 陳湘婷/ 110701027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255389"/>
                  </a:solidFill>
                  <a:latin typeface="芫荽"/>
                </a:rPr>
                <a:t>DTM/ 陳羿茹/ 110701040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1183985" cy="393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99"/>
                </a:lnSpc>
              </a:pPr>
              <a:r>
                <a:rPr lang="en-US" sz="9999">
                  <a:solidFill>
                    <a:srgbClr val="255389"/>
                  </a:solidFill>
                  <a:ea typeface="芫荽"/>
                </a:rPr>
                <a:t>物流問題</a:t>
              </a:r>
            </a:p>
            <a:p>
              <a:pPr algn="ctr">
                <a:lnSpc>
                  <a:spcPts val="11499"/>
                </a:lnSpc>
              </a:pPr>
              <a:r>
                <a:rPr lang="en-US" sz="9999">
                  <a:solidFill>
                    <a:srgbClr val="255389"/>
                  </a:solidFill>
                  <a:ea typeface="芫荽"/>
                </a:rPr>
                <a:t>解決方案探討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183599" y="4131372"/>
            <a:ext cx="656132" cy="645782"/>
          </a:xfrm>
          <a:custGeom>
            <a:avLst/>
            <a:gdLst/>
            <a:ahLst/>
            <a:cxnLst/>
            <a:rect l="l" t="t" r="r" b="b"/>
            <a:pathLst>
              <a:path w="656132" h="645782">
                <a:moveTo>
                  <a:pt x="0" y="0"/>
                </a:moveTo>
                <a:lnTo>
                  <a:pt x="656132" y="0"/>
                </a:lnTo>
                <a:lnTo>
                  <a:pt x="656132" y="645782"/>
                </a:lnTo>
                <a:lnTo>
                  <a:pt x="0" y="64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-2053541">
            <a:off x="17025536" y="7412061"/>
            <a:ext cx="467528" cy="460153"/>
          </a:xfrm>
          <a:custGeom>
            <a:avLst/>
            <a:gdLst/>
            <a:ahLst/>
            <a:cxnLst/>
            <a:rect l="l" t="t" r="r" b="b"/>
            <a:pathLst>
              <a:path w="467528" h="460153">
                <a:moveTo>
                  <a:pt x="0" y="0"/>
                </a:moveTo>
                <a:lnTo>
                  <a:pt x="467528" y="0"/>
                </a:lnTo>
                <a:lnTo>
                  <a:pt x="467528" y="460153"/>
                </a:lnTo>
                <a:lnTo>
                  <a:pt x="0" y="460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07190" y="2317124"/>
            <a:ext cx="23871416" cy="9266428"/>
            <a:chOff x="0" y="0"/>
            <a:chExt cx="31828554" cy="12355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11816" cy="12355238"/>
            </a:xfrm>
            <a:custGeom>
              <a:avLst/>
              <a:gdLst/>
              <a:ahLst/>
              <a:cxnLst/>
              <a:rect l="l" t="t" r="r" b="b"/>
              <a:pathLst>
                <a:path w="16111816" h="12355238">
                  <a:moveTo>
                    <a:pt x="0" y="0"/>
                  </a:moveTo>
                  <a:lnTo>
                    <a:pt x="16111816" y="0"/>
                  </a:lnTo>
                  <a:lnTo>
                    <a:pt x="16111816" y="12355238"/>
                  </a:lnTo>
                  <a:lnTo>
                    <a:pt x="0" y="12355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838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5981485" y="0"/>
              <a:ext cx="15847070" cy="12355238"/>
            </a:xfrm>
            <a:custGeom>
              <a:avLst/>
              <a:gdLst/>
              <a:ahLst/>
              <a:cxnLst/>
              <a:rect l="l" t="t" r="r" b="b"/>
              <a:pathLst>
                <a:path w="15847070" h="12355238">
                  <a:moveTo>
                    <a:pt x="15847069" y="0"/>
                  </a:moveTo>
                  <a:lnTo>
                    <a:pt x="0" y="0"/>
                  </a:lnTo>
                  <a:lnTo>
                    <a:pt x="0" y="12355238"/>
                  </a:lnTo>
                  <a:lnTo>
                    <a:pt x="15847069" y="12355238"/>
                  </a:lnTo>
                  <a:lnTo>
                    <a:pt x="1584706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539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9417" y="823543"/>
            <a:ext cx="748233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B2E52"/>
                </a:solidFill>
                <a:ea typeface="芫荽"/>
              </a:rPr>
              <a:t>一些數據</a:t>
            </a:r>
            <a:r>
              <a:rPr lang="en-US" sz="7200" dirty="0">
                <a:solidFill>
                  <a:srgbClr val="1B2E52"/>
                </a:solidFill>
                <a:ea typeface="芫荽"/>
              </a:rPr>
              <a:t>......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417" y="3397667"/>
            <a:ext cx="16062912" cy="724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在蝦皮店到店設立前，約有六成為網購超取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蝦皮每年需出的包裹多達 2 億件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目前蝦皮店到店門市約有 1400 間左右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目前單日平均每店之包裹數約為 400 件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推出蝦皮店到店後，購物購物頻次已增加原先的三到四成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推出三代店後(自助取件的智取櫃)，顧客滿意度達到八成，取貨時間以達到一代店的 1/6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蝦皮店到店店員為蝦皮正式員工的 1/3</a:t>
            </a:r>
          </a:p>
          <a:p>
            <a:pPr>
              <a:lnSpc>
                <a:spcPts val="5720"/>
              </a:lnSpc>
            </a:pPr>
            <a:endParaRPr lang="en-US" sz="4400">
              <a:solidFill>
                <a:srgbClr val="1B2E52"/>
              </a:solidFill>
              <a:ea typeface="芫荽"/>
            </a:endParaRPr>
          </a:p>
          <a:p>
            <a:pPr>
              <a:lnSpc>
                <a:spcPts val="5720"/>
              </a:lnSpc>
            </a:pPr>
            <a:endParaRPr lang="en-US" sz="440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16641"/>
            <a:ext cx="7924800" cy="6141659"/>
            <a:chOff x="0" y="0"/>
            <a:chExt cx="2087190" cy="1617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190" cy="1617556"/>
            </a:xfrm>
            <a:custGeom>
              <a:avLst/>
              <a:gdLst/>
              <a:ahLst/>
              <a:cxnLst/>
              <a:rect l="l" t="t" r="r" b="b"/>
              <a:pathLst>
                <a:path w="2087190" h="1617556">
                  <a:moveTo>
                    <a:pt x="0" y="0"/>
                  </a:moveTo>
                  <a:lnTo>
                    <a:pt x="2087190" y="0"/>
                  </a:lnTo>
                  <a:lnTo>
                    <a:pt x="2087190" y="1617556"/>
                  </a:lnTo>
                  <a:lnTo>
                    <a:pt x="0" y="161755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087190" cy="172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34500" y="3116641"/>
            <a:ext cx="7924800" cy="6141659"/>
            <a:chOff x="0" y="0"/>
            <a:chExt cx="2087190" cy="1617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7190" cy="1617556"/>
            </a:xfrm>
            <a:custGeom>
              <a:avLst/>
              <a:gdLst/>
              <a:ahLst/>
              <a:cxnLst/>
              <a:rect l="l" t="t" r="r" b="b"/>
              <a:pathLst>
                <a:path w="2087190" h="1617556">
                  <a:moveTo>
                    <a:pt x="0" y="0"/>
                  </a:moveTo>
                  <a:lnTo>
                    <a:pt x="2087190" y="0"/>
                  </a:lnTo>
                  <a:lnTo>
                    <a:pt x="2087190" y="1617556"/>
                  </a:lnTo>
                  <a:lnTo>
                    <a:pt x="0" y="161755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87190" cy="172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28700"/>
            <a:ext cx="1302428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7000" dirty="0" err="1">
                <a:solidFill>
                  <a:srgbClr val="1B2E52"/>
                </a:solidFill>
                <a:ea typeface="芫荽"/>
              </a:rPr>
              <a:t>解決方案</a:t>
            </a:r>
            <a:endParaRPr lang="en-US" sz="7000" dirty="0">
              <a:solidFill>
                <a:srgbClr val="1B2E52"/>
              </a:solidFill>
              <a:ea typeface="芫荽"/>
            </a:endParaRPr>
          </a:p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B2E52"/>
                </a:solidFill>
                <a:latin typeface="芫荽"/>
              </a:rPr>
              <a:t>--</a:t>
            </a:r>
            <a:r>
              <a:rPr lang="en-US" sz="5000" dirty="0" err="1">
                <a:solidFill>
                  <a:srgbClr val="1B2E52"/>
                </a:solidFill>
                <a:latin typeface="芫荽"/>
              </a:rPr>
              <a:t>與超商配合物流配送</a:t>
            </a:r>
            <a:endParaRPr lang="en-US" sz="5000" dirty="0">
              <a:solidFill>
                <a:srgbClr val="1B2E52"/>
              </a:solidFill>
              <a:latin typeface="芫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34500" y="3123913"/>
            <a:ext cx="7924800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1B2E52"/>
                </a:solidFill>
                <a:ea typeface="芫荽"/>
              </a:rPr>
              <a:t>可能遇到的問題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219636"/>
            <a:ext cx="7924800" cy="495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蝦皮店到店周圍基本上都有超商的存在</a:t>
            </a:r>
          </a:p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蝦皮店到店興起後，被瓜分的超取市場中，物流尚有空間可運用</a:t>
            </a:r>
          </a:p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需經理貨中心是蝦皮店到店最大的硬傷</a:t>
            </a:r>
          </a:p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互惠可使效益最大化</a:t>
            </a:r>
          </a:p>
          <a:p>
            <a:pPr>
              <a:lnSpc>
                <a:spcPts val="4940"/>
              </a:lnSpc>
            </a:pPr>
            <a:endParaRPr lang="en-US" sz="3800">
              <a:solidFill>
                <a:srgbClr val="1B2E52"/>
              </a:solidFill>
              <a:ea typeface="芫荽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34500" y="4191318"/>
            <a:ext cx="7924800" cy="18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利益分配</a:t>
            </a:r>
          </a:p>
          <a:p>
            <a:pPr marL="820424" lvl="1" indent="-410212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1B2E52"/>
                </a:solidFill>
                <a:ea typeface="芫荽"/>
              </a:rPr>
              <a:t>若遇到附近真的沒有超商，要如何應對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21086"/>
            <a:ext cx="7924800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1B2E52"/>
                </a:solidFill>
                <a:ea typeface="芫荽"/>
              </a:rPr>
              <a:t>利益與考量因素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15244">
            <a:off x="6022008" y="-768061"/>
            <a:ext cx="14061512" cy="12232834"/>
          </a:xfrm>
          <a:custGeom>
            <a:avLst/>
            <a:gdLst/>
            <a:ahLst/>
            <a:cxnLst/>
            <a:rect l="l" t="t" r="r" b="b"/>
            <a:pathLst>
              <a:path w="14061512" h="12232834">
                <a:moveTo>
                  <a:pt x="0" y="0"/>
                </a:moveTo>
                <a:lnTo>
                  <a:pt x="14061513" y="0"/>
                </a:lnTo>
                <a:lnTo>
                  <a:pt x="14061513" y="12232835"/>
                </a:lnTo>
                <a:lnTo>
                  <a:pt x="0" y="12232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40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52378" y="4159632"/>
            <a:ext cx="3900678" cy="3751743"/>
          </a:xfrm>
          <a:custGeom>
            <a:avLst/>
            <a:gdLst/>
            <a:ahLst/>
            <a:cxnLst/>
            <a:rect l="l" t="t" r="r" b="b"/>
            <a:pathLst>
              <a:path w="3900678" h="3751743">
                <a:moveTo>
                  <a:pt x="0" y="0"/>
                </a:moveTo>
                <a:lnTo>
                  <a:pt x="3900678" y="0"/>
                </a:lnTo>
                <a:lnTo>
                  <a:pt x="3900678" y="3751743"/>
                </a:lnTo>
                <a:lnTo>
                  <a:pt x="0" y="3751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855226" y="115227"/>
            <a:ext cx="1653386" cy="1826946"/>
          </a:xfrm>
          <a:custGeom>
            <a:avLst/>
            <a:gdLst/>
            <a:ahLst/>
            <a:cxnLst/>
            <a:rect l="l" t="t" r="r" b="b"/>
            <a:pathLst>
              <a:path w="1653386" h="1826946">
                <a:moveTo>
                  <a:pt x="0" y="0"/>
                </a:moveTo>
                <a:lnTo>
                  <a:pt x="1653387" y="0"/>
                </a:lnTo>
                <a:lnTo>
                  <a:pt x="1653387" y="1826946"/>
                </a:lnTo>
                <a:lnTo>
                  <a:pt x="0" y="182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2260948" y="1028700"/>
            <a:ext cx="1204735" cy="341844"/>
          </a:xfrm>
          <a:custGeom>
            <a:avLst/>
            <a:gdLst/>
            <a:ahLst/>
            <a:cxnLst/>
            <a:rect l="l" t="t" r="r" b="b"/>
            <a:pathLst>
              <a:path w="1204735" h="341844">
                <a:moveTo>
                  <a:pt x="0" y="0"/>
                </a:moveTo>
                <a:lnTo>
                  <a:pt x="1204736" y="0"/>
                </a:lnTo>
                <a:lnTo>
                  <a:pt x="1204736" y="341844"/>
                </a:lnTo>
                <a:lnTo>
                  <a:pt x="0" y="341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5218019" y="115227"/>
            <a:ext cx="2041281" cy="1826946"/>
          </a:xfrm>
          <a:custGeom>
            <a:avLst/>
            <a:gdLst/>
            <a:ahLst/>
            <a:cxnLst/>
            <a:rect l="l" t="t" r="r" b="b"/>
            <a:pathLst>
              <a:path w="2041281" h="1826946">
                <a:moveTo>
                  <a:pt x="0" y="0"/>
                </a:moveTo>
                <a:lnTo>
                  <a:pt x="2041281" y="0"/>
                </a:lnTo>
                <a:lnTo>
                  <a:pt x="2041281" y="1826946"/>
                </a:lnTo>
                <a:lnTo>
                  <a:pt x="0" y="1826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8100000">
            <a:off x="13555719" y="2803607"/>
            <a:ext cx="1204735" cy="341844"/>
          </a:xfrm>
          <a:custGeom>
            <a:avLst/>
            <a:gdLst/>
            <a:ahLst/>
            <a:cxnLst/>
            <a:rect l="l" t="t" r="r" b="b"/>
            <a:pathLst>
              <a:path w="1204735" h="341844">
                <a:moveTo>
                  <a:pt x="0" y="0"/>
                </a:moveTo>
                <a:lnTo>
                  <a:pt x="1204735" y="0"/>
                </a:lnTo>
                <a:lnTo>
                  <a:pt x="1204735" y="341844"/>
                </a:lnTo>
                <a:lnTo>
                  <a:pt x="0" y="341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5346643" y="6750524"/>
            <a:ext cx="2203968" cy="1594872"/>
          </a:xfrm>
          <a:custGeom>
            <a:avLst/>
            <a:gdLst/>
            <a:ahLst/>
            <a:cxnLst/>
            <a:rect l="l" t="t" r="r" b="b"/>
            <a:pathLst>
              <a:path w="2203968" h="1594872">
                <a:moveTo>
                  <a:pt x="0" y="0"/>
                </a:moveTo>
                <a:lnTo>
                  <a:pt x="2203968" y="0"/>
                </a:lnTo>
                <a:lnTo>
                  <a:pt x="2203968" y="1594871"/>
                </a:lnTo>
                <a:lnTo>
                  <a:pt x="0" y="159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1760997" y="3804108"/>
            <a:ext cx="2204639" cy="1759703"/>
          </a:xfrm>
          <a:custGeom>
            <a:avLst/>
            <a:gdLst/>
            <a:ahLst/>
            <a:cxnLst/>
            <a:rect l="l" t="t" r="r" b="b"/>
            <a:pathLst>
              <a:path w="2204639" h="1759703">
                <a:moveTo>
                  <a:pt x="0" y="0"/>
                </a:moveTo>
                <a:lnTo>
                  <a:pt x="2204638" y="0"/>
                </a:lnTo>
                <a:lnTo>
                  <a:pt x="2204638" y="1759703"/>
                </a:lnTo>
                <a:lnTo>
                  <a:pt x="0" y="17597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757994" y="5830511"/>
            <a:ext cx="2589541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芫荽"/>
              </a:rPr>
              <a:t>經物流中心</a:t>
            </a:r>
          </a:p>
        </p:txBody>
      </p:sp>
      <p:sp>
        <p:nvSpPr>
          <p:cNvPr id="11" name="Freeform 11"/>
          <p:cNvSpPr/>
          <p:nvPr/>
        </p:nvSpPr>
        <p:spPr>
          <a:xfrm rot="2700000">
            <a:off x="13910066" y="6579602"/>
            <a:ext cx="1204735" cy="341844"/>
          </a:xfrm>
          <a:custGeom>
            <a:avLst/>
            <a:gdLst/>
            <a:ahLst/>
            <a:cxnLst/>
            <a:rect l="l" t="t" r="r" b="b"/>
            <a:pathLst>
              <a:path w="1204735" h="341844">
                <a:moveTo>
                  <a:pt x="0" y="0"/>
                </a:moveTo>
                <a:lnTo>
                  <a:pt x="1204735" y="0"/>
                </a:lnTo>
                <a:lnTo>
                  <a:pt x="1204735" y="341843"/>
                </a:lnTo>
                <a:lnTo>
                  <a:pt x="0" y="341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12260948" y="7547959"/>
            <a:ext cx="1204735" cy="341844"/>
          </a:xfrm>
          <a:custGeom>
            <a:avLst/>
            <a:gdLst/>
            <a:ahLst/>
            <a:cxnLst/>
            <a:rect l="l" t="t" r="r" b="b"/>
            <a:pathLst>
              <a:path w="1204735" h="341844">
                <a:moveTo>
                  <a:pt x="0" y="0"/>
                </a:moveTo>
                <a:lnTo>
                  <a:pt x="1204736" y="0"/>
                </a:lnTo>
                <a:lnTo>
                  <a:pt x="1204736" y="341844"/>
                </a:lnTo>
                <a:lnTo>
                  <a:pt x="0" y="341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8883031" y="6750524"/>
            <a:ext cx="1597777" cy="1594872"/>
          </a:xfrm>
          <a:custGeom>
            <a:avLst/>
            <a:gdLst/>
            <a:ahLst/>
            <a:cxnLst/>
            <a:rect l="l" t="t" r="r" b="b"/>
            <a:pathLst>
              <a:path w="1597777" h="1594872">
                <a:moveTo>
                  <a:pt x="0" y="0"/>
                </a:moveTo>
                <a:lnTo>
                  <a:pt x="1597777" y="0"/>
                </a:lnTo>
                <a:lnTo>
                  <a:pt x="1597777" y="1594871"/>
                </a:lnTo>
                <a:lnTo>
                  <a:pt x="0" y="15948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1517704"/>
            <a:ext cx="6383816" cy="2368694"/>
            <a:chOff x="0" y="0"/>
            <a:chExt cx="8511755" cy="31582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407900"/>
              <a:ext cx="8511755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511755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5F5F5"/>
                  </a:solidFill>
                  <a:ea typeface="芫荽"/>
                </a:rPr>
                <a:t>蝦皮店到店送貨流程問題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93208"/>
              <a:ext cx="8511755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5F5F5"/>
                  </a:solidFill>
                  <a:ea typeface="芫荽"/>
                </a:rPr>
                <a:t>簡例說明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1425240" y="9786804"/>
            <a:ext cx="9812389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芫荽"/>
              </a:rPr>
              <a:t>517209 Transportation and Distribution Management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7149" y="2014981"/>
            <a:ext cx="2589541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ea typeface="芫荽"/>
              </a:rPr>
              <a:t>顧客下單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芫荽"/>
              </a:rPr>
              <a:t>選擇蝦皮店到店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61071" y="2014981"/>
            <a:ext cx="2589541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芫荽"/>
              </a:rPr>
              <a:t>賣家至各大超商或店到店門市寄貨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61071" y="8845550"/>
            <a:ext cx="2589541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芫荽"/>
              </a:rPr>
              <a:t>超商物流配送至蝦皮店到店門市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46665" y="9050338"/>
            <a:ext cx="2589541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芫荽"/>
              </a:rPr>
              <a:t>買家拿到商品包裹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15244">
            <a:off x="7876168" y="-120884"/>
            <a:ext cx="12102706" cy="10528768"/>
          </a:xfrm>
          <a:custGeom>
            <a:avLst/>
            <a:gdLst/>
            <a:ahLst/>
            <a:cxnLst/>
            <a:rect l="l" t="t" r="r" b="b"/>
            <a:pathLst>
              <a:path w="12102706" h="10528768">
                <a:moveTo>
                  <a:pt x="0" y="0"/>
                </a:moveTo>
                <a:lnTo>
                  <a:pt x="12102706" y="0"/>
                </a:lnTo>
                <a:lnTo>
                  <a:pt x="12102706" y="10528768"/>
                </a:lnTo>
                <a:lnTo>
                  <a:pt x="0" y="1052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40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17704"/>
            <a:ext cx="6383816" cy="3069443"/>
            <a:chOff x="0" y="0"/>
            <a:chExt cx="8511755" cy="4092590"/>
          </a:xfrm>
        </p:grpSpPr>
        <p:sp>
          <p:nvSpPr>
            <p:cNvPr id="4" name="TextBox 4"/>
            <p:cNvSpPr txBox="1"/>
            <p:nvPr/>
          </p:nvSpPr>
          <p:spPr>
            <a:xfrm>
              <a:off x="0" y="3460342"/>
              <a:ext cx="851175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11755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F5F5F5"/>
                  </a:solidFill>
                  <a:ea typeface="芫荽"/>
                </a:rPr>
                <a:t>問題二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036"/>
              <a:ext cx="8511755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5F5F5"/>
                  </a:solidFill>
                  <a:ea typeface="芫荽"/>
                </a:rPr>
                <a:t>容器填裝問題 - </a:t>
              </a:r>
            </a:p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5F5F5"/>
                  </a:solidFill>
                  <a:ea typeface="芫荽"/>
                </a:rPr>
                <a:t>以新竹物流為例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1839211">
            <a:off x="6302391" y="7017050"/>
            <a:ext cx="939960" cy="925133"/>
          </a:xfrm>
          <a:custGeom>
            <a:avLst/>
            <a:gdLst/>
            <a:ahLst/>
            <a:cxnLst/>
            <a:rect l="l" t="t" r="r" b="b"/>
            <a:pathLst>
              <a:path w="939960" h="925133">
                <a:moveTo>
                  <a:pt x="0" y="0"/>
                </a:moveTo>
                <a:lnTo>
                  <a:pt x="939960" y="0"/>
                </a:lnTo>
                <a:lnTo>
                  <a:pt x="939960" y="925133"/>
                </a:lnTo>
                <a:lnTo>
                  <a:pt x="0" y="925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634742">
            <a:off x="7245803" y="1328164"/>
            <a:ext cx="669391" cy="658831"/>
          </a:xfrm>
          <a:custGeom>
            <a:avLst/>
            <a:gdLst/>
            <a:ahLst/>
            <a:cxnLst/>
            <a:rect l="l" t="t" r="r" b="b"/>
            <a:pathLst>
              <a:path w="669391" h="658831">
                <a:moveTo>
                  <a:pt x="0" y="0"/>
                </a:moveTo>
                <a:lnTo>
                  <a:pt x="669392" y="0"/>
                </a:lnTo>
                <a:lnTo>
                  <a:pt x="669392" y="658831"/>
                </a:lnTo>
                <a:lnTo>
                  <a:pt x="0" y="65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895856" y="2569527"/>
            <a:ext cx="2734633" cy="2573973"/>
          </a:xfrm>
          <a:custGeom>
            <a:avLst/>
            <a:gdLst/>
            <a:ahLst/>
            <a:cxnLst/>
            <a:rect l="l" t="t" r="r" b="b"/>
            <a:pathLst>
              <a:path w="2734633" h="2573973">
                <a:moveTo>
                  <a:pt x="0" y="0"/>
                </a:moveTo>
                <a:lnTo>
                  <a:pt x="2734633" y="0"/>
                </a:lnTo>
                <a:lnTo>
                  <a:pt x="2734633" y="2573973"/>
                </a:lnTo>
                <a:lnTo>
                  <a:pt x="0" y="257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4179">
            <a:off x="13656160" y="2719231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0"/>
                </a:lnTo>
                <a:lnTo>
                  <a:pt x="0" y="348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553369">
            <a:off x="13764616" y="4861834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4" y="0"/>
                </a:lnTo>
                <a:lnTo>
                  <a:pt x="1152134" y="348520"/>
                </a:lnTo>
                <a:lnTo>
                  <a:pt x="0" y="348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782889" y="3856513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4" y="0"/>
                </a:lnTo>
                <a:lnTo>
                  <a:pt x="1152134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1129234" y="6522404"/>
            <a:ext cx="2501255" cy="2524203"/>
          </a:xfrm>
          <a:custGeom>
            <a:avLst/>
            <a:gdLst/>
            <a:ahLst/>
            <a:cxnLst/>
            <a:rect l="l" t="t" r="r" b="b"/>
            <a:pathLst>
              <a:path w="2501255" h="2524203">
                <a:moveTo>
                  <a:pt x="0" y="0"/>
                </a:moveTo>
                <a:lnTo>
                  <a:pt x="2501255" y="0"/>
                </a:lnTo>
                <a:lnTo>
                  <a:pt x="2501255" y="2524202"/>
                </a:lnTo>
                <a:lnTo>
                  <a:pt x="0" y="252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895856" y="792633"/>
            <a:ext cx="6244458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1B2E52"/>
                </a:solidFill>
                <a:ea typeface="芫荽"/>
              </a:rPr>
              <a:t>問題發想：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13210" y="5152246"/>
            <a:ext cx="1846941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實體商品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21214" y="2202763"/>
            <a:ext cx="1274972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B2E52"/>
                </a:solidFill>
                <a:ea typeface="芫荽"/>
              </a:rPr>
              <a:t>物流</a:t>
            </a:r>
            <a:endParaRPr lang="en-US" sz="5000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421214" y="3738623"/>
            <a:ext cx="961786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金流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421213" y="5037300"/>
            <a:ext cx="1528465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資訊流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-515184" y="9816425"/>
            <a:ext cx="981238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  <p:sp>
        <p:nvSpPr>
          <p:cNvPr id="20" name="Freeform 20"/>
          <p:cNvSpPr/>
          <p:nvPr/>
        </p:nvSpPr>
        <p:spPr>
          <a:xfrm rot="-944179">
            <a:off x="13953191" y="6496774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4" y="0"/>
                </a:lnTo>
                <a:lnTo>
                  <a:pt x="1152134" y="348520"/>
                </a:lnTo>
                <a:lnTo>
                  <a:pt x="0" y="348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 rot="1553369">
            <a:off x="14061648" y="8639377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0"/>
                </a:lnTo>
                <a:lnTo>
                  <a:pt x="0" y="348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4079921" y="7634056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5679728" y="7363817"/>
            <a:ext cx="1460585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B2E52"/>
                </a:solidFill>
                <a:ea typeface="芫荽"/>
              </a:rPr>
              <a:t>填</a:t>
            </a:r>
            <a:r>
              <a:rPr lang="en-US" altLang="zh-TW" sz="5000" dirty="0" err="1">
                <a:solidFill>
                  <a:srgbClr val="1B2E52"/>
                </a:solidFill>
                <a:ea typeface="芫荽"/>
              </a:rPr>
              <a:t>裝</a:t>
            </a:r>
            <a:endParaRPr lang="en-US" sz="5000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679729" y="8900517"/>
            <a:ext cx="1016457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配送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631179" y="6335976"/>
            <a:ext cx="898569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儲存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413211" y="9056131"/>
            <a:ext cx="1846940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運送週期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685736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2345214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507855" y="2527621"/>
            <a:ext cx="971550" cy="9715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4891" y="2527621"/>
            <a:ext cx="971550" cy="9715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24369" y="2527621"/>
            <a:ext cx="971550" cy="9715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8318" y="3778429"/>
            <a:ext cx="3958218" cy="2528570"/>
            <a:chOff x="0" y="0"/>
            <a:chExt cx="5277623" cy="33714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決定配送順序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97068"/>
              <a:ext cx="5277623" cy="22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以該客戶容易在家的時間做為配送順序依據。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64891" y="3778429"/>
            <a:ext cx="3958218" cy="1957070"/>
            <a:chOff x="0" y="0"/>
            <a:chExt cx="5277623" cy="260942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貨物填裝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97068"/>
              <a:ext cx="5277623" cy="151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以後進先出的方式將貨物置入貨車。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24369" y="3778429"/>
            <a:ext cx="3958218" cy="2528570"/>
            <a:chOff x="0" y="0"/>
            <a:chExt cx="5277623" cy="337142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逆物流處理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97068"/>
              <a:ext cx="5277623" cy="22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若該路線包含逆物流，則事先空出一個區塊以利放置。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839737"/>
            <a:ext cx="16230600" cy="1508125"/>
            <a:chOff x="0" y="0"/>
            <a:chExt cx="21640800" cy="201083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260475"/>
              <a:ext cx="216408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 dirty="0" err="1">
                  <a:solidFill>
                    <a:srgbClr val="F5F5F5"/>
                  </a:solidFill>
                  <a:ea typeface="芫荽"/>
                </a:rPr>
                <a:t>以避免配送到手問題為主的填裝模式</a:t>
              </a:r>
              <a:endParaRPr lang="en-US" sz="3500" dirty="0">
                <a:solidFill>
                  <a:srgbClr val="F5F5F5"/>
                </a:solidFill>
                <a:ea typeface="芫荽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216408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 err="1">
                  <a:solidFill>
                    <a:srgbClr val="F5F5F5"/>
                  </a:solidFill>
                  <a:ea typeface="芫荽"/>
                </a:rPr>
                <a:t>實例探討－新竹物流的貨物填裝流程</a:t>
              </a:r>
              <a:r>
                <a:rPr lang="en-US" sz="6000" dirty="0">
                  <a:solidFill>
                    <a:srgbClr val="F5F5F5"/>
                  </a:solidFill>
                  <a:ea typeface="芫荽"/>
                </a:rPr>
                <a:t> 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95683" y="2560999"/>
            <a:ext cx="22614912" cy="8778678"/>
            <a:chOff x="0" y="0"/>
            <a:chExt cx="30153216" cy="11704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9" cy="11704903"/>
            </a:xfrm>
            <a:custGeom>
              <a:avLst/>
              <a:gdLst/>
              <a:ahLst/>
              <a:cxnLst/>
              <a:rect l="l" t="t" r="r" b="b"/>
              <a:pathLst>
                <a:path w="15263749" h="11704903">
                  <a:moveTo>
                    <a:pt x="0" y="0"/>
                  </a:moveTo>
                  <a:lnTo>
                    <a:pt x="15263749" y="0"/>
                  </a:lnTo>
                  <a:lnTo>
                    <a:pt x="15263749" y="11704903"/>
                  </a:lnTo>
                  <a:lnTo>
                    <a:pt x="0" y="1170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838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5140278" y="0"/>
              <a:ext cx="15012938" cy="11704903"/>
            </a:xfrm>
            <a:custGeom>
              <a:avLst/>
              <a:gdLst/>
              <a:ahLst/>
              <a:cxnLst/>
              <a:rect l="l" t="t" r="r" b="b"/>
              <a:pathLst>
                <a:path w="15012938" h="11704903">
                  <a:moveTo>
                    <a:pt x="15012938" y="0"/>
                  </a:moveTo>
                  <a:lnTo>
                    <a:pt x="0" y="0"/>
                  </a:lnTo>
                  <a:lnTo>
                    <a:pt x="0" y="11704903"/>
                  </a:lnTo>
                  <a:lnTo>
                    <a:pt x="15012938" y="11704903"/>
                  </a:lnTo>
                  <a:lnTo>
                    <a:pt x="1501293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539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08987"/>
            <a:ext cx="824230" cy="8242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373605"/>
            <a:ext cx="824230" cy="8242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538223"/>
            <a:ext cx="824230" cy="8242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702841"/>
            <a:ext cx="824230" cy="8242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4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9417" y="823543"/>
            <a:ext cx="748233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B2E52"/>
                </a:solidFill>
                <a:ea typeface="芫荽"/>
              </a:rPr>
              <a:t>問題描述</a:t>
            </a:r>
            <a:endParaRPr lang="en-US" sz="7200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48275" y="4279790"/>
            <a:ext cx="119616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貨物堆疊方式以人員經驗判斷，缺乏系統性。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8275" y="5444408"/>
            <a:ext cx="13008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未考量容器裝填率，無法最佳化配送效率與降低成本。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8275" y="6609025"/>
            <a:ext cx="1360689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忽略貨物屬性考量，增加貨物損壞率或卸貨時間成本。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8275" y="7773643"/>
            <a:ext cx="119616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逆物流處理位置選擇缺乏依據。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B2E52"/>
                </a:solidFill>
                <a:latin typeface="芫荽"/>
              </a:rPr>
              <a:t>517209 運輸與配送管理  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13531" y="-2199160"/>
            <a:ext cx="13368037" cy="14304319"/>
          </a:xfrm>
          <a:custGeom>
            <a:avLst/>
            <a:gdLst/>
            <a:ahLst/>
            <a:cxnLst/>
            <a:rect l="l" t="t" r="r" b="b"/>
            <a:pathLst>
              <a:path w="13368037" h="14304319">
                <a:moveTo>
                  <a:pt x="0" y="0"/>
                </a:moveTo>
                <a:lnTo>
                  <a:pt x="13368036" y="0"/>
                </a:lnTo>
                <a:lnTo>
                  <a:pt x="13368036" y="14304320"/>
                </a:lnTo>
                <a:lnTo>
                  <a:pt x="0" y="14304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246096"/>
            <a:ext cx="5277365" cy="1794808"/>
            <a:chOff x="0" y="0"/>
            <a:chExt cx="7036487" cy="2393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1735852"/>
              <a:ext cx="703648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7036487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B2E52"/>
                  </a:solidFill>
                  <a:ea typeface="芫荽"/>
                </a:rPr>
                <a:t>定義問題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83792" y="4324416"/>
            <a:ext cx="17029839" cy="347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0"/>
              </a:lnSpc>
            </a:pPr>
            <a:r>
              <a:rPr lang="en-US" sz="20242" dirty="0">
                <a:solidFill>
                  <a:srgbClr val="1B2E52"/>
                </a:solidFill>
                <a:latin typeface="芫荽"/>
              </a:rPr>
              <a:t>{        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80512" y="9607474"/>
            <a:ext cx="981238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1B2E52"/>
                </a:solidFill>
                <a:latin typeface="芫荽"/>
              </a:rPr>
              <a:t>517209 運輸與配送管理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7529" y="2004489"/>
            <a:ext cx="10342364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2E52"/>
                </a:solidFill>
                <a:ea typeface="芫荽"/>
              </a:rPr>
              <a:t>容器填裝問題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2E52"/>
                </a:solidFill>
                <a:ea typeface="芫荽"/>
              </a:rPr>
              <a:t>（Container Loading Problem）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3041836" y="4037078"/>
            <a:ext cx="41910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2E52"/>
                </a:solidFill>
                <a:latin typeface="芫荽"/>
              </a:rPr>
              <a:t>=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672" y="5231031"/>
            <a:ext cx="4067027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1B2E52"/>
                </a:solidFill>
                <a:ea typeface="芫荽"/>
              </a:rPr>
              <a:t>物品擺置規劃</a:t>
            </a:r>
            <a:endParaRPr lang="en-US" sz="5199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82363" y="6814721"/>
            <a:ext cx="4262388" cy="93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1B2E52"/>
                </a:solidFill>
                <a:ea typeface="芫荽"/>
              </a:rPr>
              <a:t>避免空間浪費</a:t>
            </a:r>
            <a:endParaRPr lang="en-US" sz="5499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03286" y="6022876"/>
            <a:ext cx="419085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B2E52"/>
                </a:solidFill>
                <a:ea typeface="芫荽"/>
              </a:rPr>
              <a:t>增進卸貨效率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28742">
            <a:off x="558720" y="1480534"/>
            <a:ext cx="939960" cy="925133"/>
          </a:xfrm>
          <a:custGeom>
            <a:avLst/>
            <a:gdLst/>
            <a:ahLst/>
            <a:cxnLst/>
            <a:rect l="l" t="t" r="r" b="b"/>
            <a:pathLst>
              <a:path w="939960" h="925133">
                <a:moveTo>
                  <a:pt x="0" y="0"/>
                </a:moveTo>
                <a:lnTo>
                  <a:pt x="939960" y="0"/>
                </a:lnTo>
                <a:lnTo>
                  <a:pt x="939960" y="925132"/>
                </a:lnTo>
                <a:lnTo>
                  <a:pt x="0" y="92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135701" y="572988"/>
            <a:ext cx="614125" cy="604437"/>
          </a:xfrm>
          <a:custGeom>
            <a:avLst/>
            <a:gdLst/>
            <a:ahLst/>
            <a:cxnLst/>
            <a:rect l="l" t="t" r="r" b="b"/>
            <a:pathLst>
              <a:path w="614125" h="604437">
                <a:moveTo>
                  <a:pt x="0" y="0"/>
                </a:moveTo>
                <a:lnTo>
                  <a:pt x="614126" y="0"/>
                </a:lnTo>
                <a:lnTo>
                  <a:pt x="614126" y="604437"/>
                </a:lnTo>
                <a:lnTo>
                  <a:pt x="0" y="60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225966" y="2098547"/>
            <a:ext cx="3033334" cy="3658626"/>
          </a:xfrm>
          <a:custGeom>
            <a:avLst/>
            <a:gdLst/>
            <a:ahLst/>
            <a:cxnLst/>
            <a:rect l="l" t="t" r="r" b="b"/>
            <a:pathLst>
              <a:path w="3033334" h="3658626">
                <a:moveTo>
                  <a:pt x="0" y="0"/>
                </a:moveTo>
                <a:lnTo>
                  <a:pt x="3033334" y="0"/>
                </a:lnTo>
                <a:lnTo>
                  <a:pt x="3033334" y="3658627"/>
                </a:lnTo>
                <a:lnTo>
                  <a:pt x="0" y="365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8558293" y="6872728"/>
            <a:ext cx="100" cy="1717551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6318633" y="3232986"/>
            <a:ext cx="5650733" cy="4372255"/>
          </a:xfrm>
          <a:custGeom>
            <a:avLst/>
            <a:gdLst/>
            <a:ahLst/>
            <a:cxnLst/>
            <a:rect l="l" t="t" r="r" b="b"/>
            <a:pathLst>
              <a:path w="5650733" h="4372255">
                <a:moveTo>
                  <a:pt x="0" y="0"/>
                </a:moveTo>
                <a:lnTo>
                  <a:pt x="5650734" y="0"/>
                </a:lnTo>
                <a:lnTo>
                  <a:pt x="5650734" y="4372255"/>
                </a:lnTo>
                <a:lnTo>
                  <a:pt x="0" y="437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5921933" y="3779425"/>
            <a:ext cx="1184481" cy="68386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>
            <a:off x="5921492" y="4446845"/>
            <a:ext cx="1766718" cy="9722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 flipH="1">
            <a:off x="5912308" y="4479783"/>
            <a:ext cx="100" cy="17175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1549650">
            <a:off x="9026628" y="5754302"/>
            <a:ext cx="2104168" cy="853144"/>
          </a:xfrm>
          <a:custGeom>
            <a:avLst/>
            <a:gdLst/>
            <a:ahLst/>
            <a:cxnLst/>
            <a:rect l="l" t="t" r="r" b="b"/>
            <a:pathLst>
              <a:path w="2104168" h="853144">
                <a:moveTo>
                  <a:pt x="0" y="0"/>
                </a:moveTo>
                <a:lnTo>
                  <a:pt x="2104168" y="0"/>
                </a:lnTo>
                <a:lnTo>
                  <a:pt x="2104168" y="853144"/>
                </a:lnTo>
                <a:lnTo>
                  <a:pt x="0" y="853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261883" y="1019175"/>
            <a:ext cx="1376423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5F5F5"/>
                </a:solidFill>
                <a:ea typeface="芫荽"/>
              </a:rPr>
              <a:t>物品擺放考量因素　其一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427969" y="3762927"/>
            <a:ext cx="2629329" cy="1215639"/>
            <a:chOff x="0" y="0"/>
            <a:chExt cx="3505772" cy="162085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3505772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1B2E52"/>
                  </a:solidFill>
                  <a:ea typeface="芫荽"/>
                </a:rPr>
                <a:t>訂單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7509"/>
              <a:ext cx="3505772" cy="73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0"/>
                </a:lnSpc>
              </a:pPr>
              <a:endParaRPr/>
            </a:p>
            <a:p>
              <a:pPr marL="0" lvl="0" indent="0" algn="ctr">
                <a:lnSpc>
                  <a:spcPts val="20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440866" y="8533130"/>
            <a:ext cx="2465133" cy="683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芫荽"/>
              </a:rPr>
              <a:t>貨物重量</a:t>
            </a:r>
            <a:endParaRPr lang="en-US" sz="4400" dirty="0">
              <a:solidFill>
                <a:srgbClr val="FFFFFF"/>
              </a:solidFill>
              <a:ea typeface="芫荽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72960" y="4038996"/>
            <a:ext cx="2448531" cy="683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芫荽"/>
              </a:rPr>
              <a:t>貨物尺寸</a:t>
            </a:r>
            <a:endParaRPr lang="en-US" sz="4400" dirty="0">
              <a:solidFill>
                <a:srgbClr val="FFFFFF"/>
              </a:solidFill>
              <a:ea typeface="芫荽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5819" y="6632030"/>
            <a:ext cx="3777981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ea typeface="芫荽"/>
              </a:rPr>
              <a:t>擺放方位限制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7969" y="5789714"/>
            <a:ext cx="2629329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ea typeface="芫荽"/>
              </a:rPr>
              <a:t>群組限制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28742">
            <a:off x="558720" y="1480534"/>
            <a:ext cx="939960" cy="925133"/>
          </a:xfrm>
          <a:custGeom>
            <a:avLst/>
            <a:gdLst/>
            <a:ahLst/>
            <a:cxnLst/>
            <a:rect l="l" t="t" r="r" b="b"/>
            <a:pathLst>
              <a:path w="939960" h="925133">
                <a:moveTo>
                  <a:pt x="0" y="0"/>
                </a:moveTo>
                <a:lnTo>
                  <a:pt x="939960" y="0"/>
                </a:lnTo>
                <a:lnTo>
                  <a:pt x="939960" y="925132"/>
                </a:lnTo>
                <a:lnTo>
                  <a:pt x="0" y="92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135701" y="572988"/>
            <a:ext cx="614125" cy="604437"/>
          </a:xfrm>
          <a:custGeom>
            <a:avLst/>
            <a:gdLst/>
            <a:ahLst/>
            <a:cxnLst/>
            <a:rect l="l" t="t" r="r" b="b"/>
            <a:pathLst>
              <a:path w="614125" h="604437">
                <a:moveTo>
                  <a:pt x="0" y="0"/>
                </a:moveTo>
                <a:lnTo>
                  <a:pt x="614126" y="0"/>
                </a:lnTo>
                <a:lnTo>
                  <a:pt x="614126" y="604437"/>
                </a:lnTo>
                <a:lnTo>
                  <a:pt x="0" y="60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511126" y="3979543"/>
            <a:ext cx="6480000" cy="4114800"/>
          </a:xfrm>
          <a:custGeom>
            <a:avLst/>
            <a:gdLst/>
            <a:ahLst/>
            <a:cxnLst/>
            <a:rect l="l" t="t" r="r" b="b"/>
            <a:pathLst>
              <a:path w="6480000" h="4114800">
                <a:moveTo>
                  <a:pt x="0" y="0"/>
                </a:moveTo>
                <a:lnTo>
                  <a:pt x="6480000" y="0"/>
                </a:lnTo>
                <a:lnTo>
                  <a:pt x="64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8293061" y="4200225"/>
            <a:ext cx="4758620" cy="220898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9881895" y="5143500"/>
            <a:ext cx="1580950" cy="1367522"/>
          </a:xfrm>
          <a:custGeom>
            <a:avLst/>
            <a:gdLst/>
            <a:ahLst/>
            <a:cxnLst/>
            <a:rect l="l" t="t" r="r" b="b"/>
            <a:pathLst>
              <a:path w="1580950" h="1367522">
                <a:moveTo>
                  <a:pt x="0" y="0"/>
                </a:moveTo>
                <a:lnTo>
                  <a:pt x="1580951" y="0"/>
                </a:lnTo>
                <a:lnTo>
                  <a:pt x="1580951" y="1367522"/>
                </a:lnTo>
                <a:lnTo>
                  <a:pt x="0" y="136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261883" y="1019175"/>
            <a:ext cx="1376423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5F5F5"/>
                </a:solidFill>
                <a:ea typeface="芫荽"/>
              </a:rPr>
              <a:t>物品擺放考量因素　其二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0640" y="5311773"/>
            <a:ext cx="4160486" cy="683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芫荽"/>
              </a:rPr>
              <a:t>容量／重量限制</a:t>
            </a:r>
            <a:endParaRPr lang="en-US" sz="4400" dirty="0">
              <a:solidFill>
                <a:srgbClr val="FFFFFF"/>
              </a:solidFill>
              <a:ea typeface="芫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84058" y="3771006"/>
            <a:ext cx="3532342" cy="683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ea typeface="芫荽"/>
              </a:rPr>
              <a:t>避免多次卸貨</a:t>
            </a:r>
            <a:endParaRPr lang="en-US" sz="4400" dirty="0">
              <a:solidFill>
                <a:srgbClr val="FFFFFF"/>
              </a:solidFill>
              <a:ea typeface="芫荽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671397" y="6191548"/>
            <a:ext cx="2639459" cy="1149663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10856" y="6950051"/>
            <a:ext cx="2646326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ea typeface="芫荽"/>
              </a:rPr>
              <a:t>容器平衡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39737"/>
            <a:ext cx="16230600" cy="1619250"/>
            <a:chOff x="0" y="0"/>
            <a:chExt cx="21640800" cy="21590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511300"/>
              <a:ext cx="21640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164080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5F5F5"/>
                  </a:solidFill>
                  <a:ea typeface="芫荽"/>
                </a:rPr>
                <a:t>貨物填裝流程改善方案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2741047"/>
            <a:ext cx="4817306" cy="5810348"/>
          </a:xfrm>
          <a:custGeom>
            <a:avLst/>
            <a:gdLst/>
            <a:ahLst/>
            <a:cxnLst/>
            <a:rect l="l" t="t" r="r" b="b"/>
            <a:pathLst>
              <a:path w="4817306" h="5810348">
                <a:moveTo>
                  <a:pt x="0" y="0"/>
                </a:moveTo>
                <a:lnTo>
                  <a:pt x="4817306" y="0"/>
                </a:lnTo>
                <a:lnTo>
                  <a:pt x="4817306" y="5810347"/>
                </a:lnTo>
                <a:lnTo>
                  <a:pt x="0" y="581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518050" y="4284579"/>
            <a:ext cx="3838607" cy="3096062"/>
            <a:chOff x="0" y="0"/>
            <a:chExt cx="5118143" cy="412808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5118143" cy="93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ea typeface="芫荽"/>
                </a:rPr>
                <a:t>重新規劃擺置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1725"/>
              <a:ext cx="5118143" cy="3036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在原有策略下增加填裝率目標，利用演算法計算出最適合的擺置。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735347" y="2741047"/>
            <a:ext cx="4817306" cy="5810348"/>
          </a:xfrm>
          <a:custGeom>
            <a:avLst/>
            <a:gdLst/>
            <a:ahLst/>
            <a:cxnLst/>
            <a:rect l="l" t="t" r="r" b="b"/>
            <a:pathLst>
              <a:path w="4817306" h="5810348">
                <a:moveTo>
                  <a:pt x="0" y="0"/>
                </a:moveTo>
                <a:lnTo>
                  <a:pt x="4817306" y="0"/>
                </a:lnTo>
                <a:lnTo>
                  <a:pt x="4817306" y="5810347"/>
                </a:lnTo>
                <a:lnTo>
                  <a:pt x="0" y="581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116674" y="4284579"/>
            <a:ext cx="4054652" cy="1953062"/>
            <a:chOff x="0" y="0"/>
            <a:chExt cx="5406203" cy="26040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5406203" cy="93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ea typeface="芫荽"/>
                </a:rPr>
                <a:t>考量貨物屬性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01250"/>
              <a:ext cx="5406203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B2E52"/>
                  </a:solidFill>
                  <a:ea typeface="芫荽"/>
                </a:rPr>
                <a:t>納入提及之考量因素，確保服務品質。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441994" y="2741047"/>
            <a:ext cx="4817306" cy="5810348"/>
          </a:xfrm>
          <a:custGeom>
            <a:avLst/>
            <a:gdLst/>
            <a:ahLst/>
            <a:cxnLst/>
            <a:rect l="l" t="t" r="r" b="b"/>
            <a:pathLst>
              <a:path w="4817306" h="5810348">
                <a:moveTo>
                  <a:pt x="0" y="0"/>
                </a:moveTo>
                <a:lnTo>
                  <a:pt x="4817306" y="0"/>
                </a:lnTo>
                <a:lnTo>
                  <a:pt x="4817306" y="5810347"/>
                </a:lnTo>
                <a:lnTo>
                  <a:pt x="0" y="581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801457" y="4284579"/>
            <a:ext cx="4098380" cy="2524562"/>
            <a:chOff x="0" y="0"/>
            <a:chExt cx="5464507" cy="33660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464507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ea typeface="芫荽"/>
                </a:rPr>
                <a:t>彈性處理逆物流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01250"/>
              <a:ext cx="5464507" cy="2264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1B2E52"/>
                  </a:solidFill>
                  <a:ea typeface="芫荽"/>
                </a:rPr>
                <a:t>針對逆物流路線中的位置決定騰出的位置所在。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19575"/>
            <a:ext cx="971550" cy="9715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62725"/>
            <a:ext cx="971550" cy="9715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680858" y="1472387"/>
            <a:ext cx="2929179" cy="3533001"/>
          </a:xfrm>
          <a:custGeom>
            <a:avLst/>
            <a:gdLst/>
            <a:ahLst/>
            <a:cxnLst/>
            <a:rect l="l" t="t" r="r" b="b"/>
            <a:pathLst>
              <a:path w="2929179" h="3533001">
                <a:moveTo>
                  <a:pt x="0" y="0"/>
                </a:moveTo>
                <a:lnTo>
                  <a:pt x="2929179" y="0"/>
                </a:lnTo>
                <a:lnTo>
                  <a:pt x="2929179" y="3533001"/>
                </a:lnTo>
                <a:lnTo>
                  <a:pt x="0" y="353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680858" y="5282000"/>
            <a:ext cx="2929179" cy="3533001"/>
          </a:xfrm>
          <a:custGeom>
            <a:avLst/>
            <a:gdLst/>
            <a:ahLst/>
            <a:cxnLst/>
            <a:rect l="l" t="t" r="r" b="b"/>
            <a:pathLst>
              <a:path w="2929179" h="3533001">
                <a:moveTo>
                  <a:pt x="0" y="0"/>
                </a:moveTo>
                <a:lnTo>
                  <a:pt x="2929179" y="0"/>
                </a:lnTo>
                <a:lnTo>
                  <a:pt x="2929179" y="3533000"/>
                </a:lnTo>
                <a:lnTo>
                  <a:pt x="0" y="353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191062" y="1472387"/>
            <a:ext cx="2929179" cy="3533001"/>
          </a:xfrm>
          <a:custGeom>
            <a:avLst/>
            <a:gdLst/>
            <a:ahLst/>
            <a:cxnLst/>
            <a:rect l="l" t="t" r="r" b="b"/>
            <a:pathLst>
              <a:path w="2929179" h="3533001">
                <a:moveTo>
                  <a:pt x="0" y="0"/>
                </a:moveTo>
                <a:lnTo>
                  <a:pt x="2929179" y="0"/>
                </a:lnTo>
                <a:lnTo>
                  <a:pt x="2929179" y="3533001"/>
                </a:lnTo>
                <a:lnTo>
                  <a:pt x="0" y="353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191062" y="5282000"/>
            <a:ext cx="2929179" cy="3533001"/>
          </a:xfrm>
          <a:custGeom>
            <a:avLst/>
            <a:gdLst/>
            <a:ahLst/>
            <a:cxnLst/>
            <a:rect l="l" t="t" r="r" b="b"/>
            <a:pathLst>
              <a:path w="2929179" h="3533001">
                <a:moveTo>
                  <a:pt x="0" y="0"/>
                </a:moveTo>
                <a:lnTo>
                  <a:pt x="2929179" y="0"/>
                </a:lnTo>
                <a:lnTo>
                  <a:pt x="2929179" y="3533000"/>
                </a:lnTo>
                <a:lnTo>
                  <a:pt x="0" y="353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1107332">
            <a:off x="12931829" y="926133"/>
            <a:ext cx="1735379" cy="783882"/>
          </a:xfrm>
          <a:custGeom>
            <a:avLst/>
            <a:gdLst/>
            <a:ahLst/>
            <a:cxnLst/>
            <a:rect l="l" t="t" r="r" b="b"/>
            <a:pathLst>
              <a:path w="1735379" h="783882">
                <a:moveTo>
                  <a:pt x="0" y="0"/>
                </a:moveTo>
                <a:lnTo>
                  <a:pt x="1735378" y="0"/>
                </a:lnTo>
                <a:lnTo>
                  <a:pt x="1735378" y="783882"/>
                </a:lnTo>
                <a:lnTo>
                  <a:pt x="0" y="78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429165" y="4405312"/>
            <a:ext cx="69792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5F5F5"/>
                </a:solidFill>
                <a:ea typeface="芫荽"/>
              </a:rPr>
              <a:t>蝦皮店到店送貨流程問題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29165" y="6748462"/>
            <a:ext cx="747780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5F5F5"/>
                </a:solidFill>
                <a:ea typeface="芫荽"/>
              </a:rPr>
              <a:t>容器填裝問題 - 以新竹物流為例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285875"/>
            <a:ext cx="697924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5F5F5"/>
                </a:solidFill>
                <a:ea typeface="芫荽"/>
              </a:rPr>
              <a:t>大綱</a:t>
            </a:r>
          </a:p>
        </p:txBody>
      </p:sp>
      <p:sp>
        <p:nvSpPr>
          <p:cNvPr id="16" name="Freeform 16"/>
          <p:cNvSpPr/>
          <p:nvPr/>
        </p:nvSpPr>
        <p:spPr>
          <a:xfrm rot="6780585">
            <a:off x="16701077" y="4810219"/>
            <a:ext cx="1686518" cy="761812"/>
          </a:xfrm>
          <a:custGeom>
            <a:avLst/>
            <a:gdLst/>
            <a:ahLst/>
            <a:cxnLst/>
            <a:rect l="l" t="t" r="r" b="b"/>
            <a:pathLst>
              <a:path w="1686518" h="761812">
                <a:moveTo>
                  <a:pt x="0" y="0"/>
                </a:moveTo>
                <a:lnTo>
                  <a:pt x="1686518" y="0"/>
                </a:lnTo>
                <a:lnTo>
                  <a:pt x="1686518" y="761812"/>
                </a:lnTo>
                <a:lnTo>
                  <a:pt x="0" y="761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-9913202">
            <a:off x="13053052" y="8683535"/>
            <a:ext cx="1762597" cy="796177"/>
          </a:xfrm>
          <a:custGeom>
            <a:avLst/>
            <a:gdLst/>
            <a:ahLst/>
            <a:cxnLst/>
            <a:rect l="l" t="t" r="r" b="b"/>
            <a:pathLst>
              <a:path w="1762597" h="796177">
                <a:moveTo>
                  <a:pt x="0" y="0"/>
                </a:moveTo>
                <a:lnTo>
                  <a:pt x="1762598" y="0"/>
                </a:lnTo>
                <a:lnTo>
                  <a:pt x="1762598" y="796177"/>
                </a:lnTo>
                <a:lnTo>
                  <a:pt x="0" y="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680858" y="3020452"/>
            <a:ext cx="2929179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ea typeface="芫荽"/>
              </a:rPr>
              <a:t>問題描述</a:t>
            </a:r>
            <a:endParaRPr lang="en-US" sz="4400" dirty="0">
              <a:solidFill>
                <a:srgbClr val="000000"/>
              </a:solidFill>
              <a:ea typeface="芫荽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191062" y="3020452"/>
            <a:ext cx="2929179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定義問題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91062" y="6848475"/>
            <a:ext cx="2929179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解決方案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80858" y="6848475"/>
            <a:ext cx="2929179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簡例說明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15244">
            <a:off x="6022008" y="-768061"/>
            <a:ext cx="14061512" cy="12232834"/>
          </a:xfrm>
          <a:custGeom>
            <a:avLst/>
            <a:gdLst/>
            <a:ahLst/>
            <a:cxnLst/>
            <a:rect l="l" t="t" r="r" b="b"/>
            <a:pathLst>
              <a:path w="14061512" h="12232834">
                <a:moveTo>
                  <a:pt x="0" y="0"/>
                </a:moveTo>
                <a:lnTo>
                  <a:pt x="14061513" y="0"/>
                </a:lnTo>
                <a:lnTo>
                  <a:pt x="14061513" y="12232835"/>
                </a:lnTo>
                <a:lnTo>
                  <a:pt x="0" y="12232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40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4998265"/>
            <a:ext cx="5255877" cy="2154909"/>
          </a:xfrm>
          <a:custGeom>
            <a:avLst/>
            <a:gdLst/>
            <a:ahLst/>
            <a:cxnLst/>
            <a:rect l="l" t="t" r="r" b="b"/>
            <a:pathLst>
              <a:path w="5255877" h="2154909">
                <a:moveTo>
                  <a:pt x="0" y="0"/>
                </a:moveTo>
                <a:lnTo>
                  <a:pt x="5255877" y="0"/>
                </a:lnTo>
                <a:lnTo>
                  <a:pt x="5255877" y="2154910"/>
                </a:lnTo>
                <a:lnTo>
                  <a:pt x="0" y="215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9386039" y="2182091"/>
            <a:ext cx="12507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>
            <a:off x="15411413" y="2182091"/>
            <a:ext cx="12507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14208276" y="2182091"/>
            <a:ext cx="12507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AutoShape 7"/>
          <p:cNvSpPr/>
          <p:nvPr/>
        </p:nvSpPr>
        <p:spPr>
          <a:xfrm>
            <a:off x="13005139" y="2182091"/>
            <a:ext cx="12507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>
            <a:off x="10592445" y="2182091"/>
            <a:ext cx="12507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836708" y="3413251"/>
            <a:ext cx="3996949" cy="6402127"/>
            <a:chOff x="0" y="0"/>
            <a:chExt cx="1052694" cy="1686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2694" cy="1686157"/>
            </a:xfrm>
            <a:custGeom>
              <a:avLst/>
              <a:gdLst/>
              <a:ahLst/>
              <a:cxnLst/>
              <a:rect l="l" t="t" r="r" b="b"/>
              <a:pathLst>
                <a:path w="1052694" h="1686157">
                  <a:moveTo>
                    <a:pt x="0" y="0"/>
                  </a:moveTo>
                  <a:lnTo>
                    <a:pt x="1052694" y="0"/>
                  </a:lnTo>
                  <a:lnTo>
                    <a:pt x="1052694" y="1686157"/>
                  </a:lnTo>
                  <a:lnTo>
                    <a:pt x="0" y="1686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052694" cy="179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79237" y="3551433"/>
            <a:ext cx="1884521" cy="1730249"/>
            <a:chOff x="0" y="0"/>
            <a:chExt cx="496335" cy="455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F055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15901" y="5281681"/>
            <a:ext cx="1884521" cy="1730249"/>
            <a:chOff x="0" y="0"/>
            <a:chExt cx="496335" cy="4557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F055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63758" y="3551433"/>
            <a:ext cx="1884521" cy="1730249"/>
            <a:chOff x="0" y="0"/>
            <a:chExt cx="496335" cy="455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85467" y="7011930"/>
            <a:ext cx="1884521" cy="1730249"/>
            <a:chOff x="0" y="0"/>
            <a:chExt cx="496335" cy="455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F055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00947" y="5281681"/>
            <a:ext cx="1884521" cy="1730249"/>
            <a:chOff x="0" y="0"/>
            <a:chExt cx="496335" cy="4557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F055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931380" y="6996181"/>
            <a:ext cx="1884521" cy="1730249"/>
            <a:chOff x="0" y="0"/>
            <a:chExt cx="496335" cy="4557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6335" cy="455703"/>
            </a:xfrm>
            <a:custGeom>
              <a:avLst/>
              <a:gdLst/>
              <a:ahLst/>
              <a:cxnLst/>
              <a:rect l="l" t="t" r="r" b="b"/>
              <a:pathLst>
                <a:path w="496335" h="455703">
                  <a:moveTo>
                    <a:pt x="209516" y="0"/>
                  </a:moveTo>
                  <a:lnTo>
                    <a:pt x="286818" y="0"/>
                  </a:lnTo>
                  <a:cubicBezTo>
                    <a:pt x="402531" y="0"/>
                    <a:pt x="496335" y="93804"/>
                    <a:pt x="496335" y="209516"/>
                  </a:cubicBezTo>
                  <a:lnTo>
                    <a:pt x="496335" y="246187"/>
                  </a:lnTo>
                  <a:cubicBezTo>
                    <a:pt x="496335" y="301754"/>
                    <a:pt x="474261" y="355046"/>
                    <a:pt x="434969" y="394337"/>
                  </a:cubicBezTo>
                  <a:cubicBezTo>
                    <a:pt x="395677" y="433629"/>
                    <a:pt x="342385" y="455703"/>
                    <a:pt x="286818" y="455703"/>
                  </a:cubicBezTo>
                  <a:lnTo>
                    <a:pt x="209516" y="455703"/>
                  </a:lnTo>
                  <a:cubicBezTo>
                    <a:pt x="153949" y="455703"/>
                    <a:pt x="100658" y="433629"/>
                    <a:pt x="61366" y="394337"/>
                  </a:cubicBezTo>
                  <a:cubicBezTo>
                    <a:pt x="22074" y="355046"/>
                    <a:pt x="0" y="301754"/>
                    <a:pt x="0" y="246187"/>
                  </a:cubicBezTo>
                  <a:lnTo>
                    <a:pt x="0" y="209516"/>
                  </a:lnTo>
                  <a:cubicBezTo>
                    <a:pt x="0" y="153949"/>
                    <a:pt x="22074" y="100658"/>
                    <a:pt x="61366" y="61366"/>
                  </a:cubicBezTo>
                  <a:cubicBezTo>
                    <a:pt x="100658" y="22074"/>
                    <a:pt x="153949" y="0"/>
                    <a:pt x="20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496335" cy="56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9759019" y="530073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AutoShape 31"/>
          <p:cNvSpPr/>
          <p:nvPr/>
        </p:nvSpPr>
        <p:spPr>
          <a:xfrm>
            <a:off x="9759019" y="703098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0979237" y="8726430"/>
            <a:ext cx="3854420" cy="1088948"/>
            <a:chOff x="0" y="0"/>
            <a:chExt cx="1015156" cy="2868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15156" cy="286801"/>
            </a:xfrm>
            <a:custGeom>
              <a:avLst/>
              <a:gdLst/>
              <a:ahLst/>
              <a:cxnLst/>
              <a:rect l="l" t="t" r="r" b="b"/>
              <a:pathLst>
                <a:path w="1015156" h="286801">
                  <a:moveTo>
                    <a:pt x="102438" y="0"/>
                  </a:moveTo>
                  <a:lnTo>
                    <a:pt x="912718" y="0"/>
                  </a:lnTo>
                  <a:cubicBezTo>
                    <a:pt x="969293" y="0"/>
                    <a:pt x="1015156" y="45863"/>
                    <a:pt x="1015156" y="102438"/>
                  </a:cubicBezTo>
                  <a:lnTo>
                    <a:pt x="1015156" y="184364"/>
                  </a:lnTo>
                  <a:cubicBezTo>
                    <a:pt x="1015156" y="240938"/>
                    <a:pt x="969293" y="286801"/>
                    <a:pt x="912718" y="286801"/>
                  </a:cubicBezTo>
                  <a:lnTo>
                    <a:pt x="102438" y="286801"/>
                  </a:lnTo>
                  <a:cubicBezTo>
                    <a:pt x="45863" y="286801"/>
                    <a:pt x="0" y="240938"/>
                    <a:pt x="0" y="184364"/>
                  </a:cubicBezTo>
                  <a:lnTo>
                    <a:pt x="0" y="102438"/>
                  </a:lnTo>
                  <a:cubicBezTo>
                    <a:pt x="0" y="45863"/>
                    <a:pt x="45863" y="0"/>
                    <a:pt x="102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015156" cy="391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9806644" y="876122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5400000">
            <a:off x="11152882" y="4771147"/>
            <a:ext cx="1501607" cy="454236"/>
          </a:xfrm>
          <a:custGeom>
            <a:avLst/>
            <a:gdLst/>
            <a:ahLst/>
            <a:cxnLst/>
            <a:rect l="l" t="t" r="r" b="b"/>
            <a:pathLst>
              <a:path w="1501607" h="454236">
                <a:moveTo>
                  <a:pt x="0" y="0"/>
                </a:moveTo>
                <a:lnTo>
                  <a:pt x="1501606" y="0"/>
                </a:lnTo>
                <a:lnTo>
                  <a:pt x="1501606" y="454236"/>
                </a:lnTo>
                <a:lnTo>
                  <a:pt x="0" y="454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028700" y="1517704"/>
            <a:ext cx="6383816" cy="2368694"/>
            <a:chOff x="0" y="0"/>
            <a:chExt cx="8511755" cy="315825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2407900"/>
              <a:ext cx="8511755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511755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5F5F5"/>
                  </a:solidFill>
                  <a:ea typeface="芫荽"/>
                </a:rPr>
                <a:t>容器填裝問題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693208"/>
              <a:ext cx="8511755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5F5F5"/>
                  </a:solidFill>
                  <a:ea typeface="芫荽"/>
                </a:rPr>
                <a:t>簡例說明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659137" y="1136069"/>
            <a:ext cx="7276137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芫荽"/>
              </a:rPr>
              <a:t>Depot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05139" y="1206554"/>
            <a:ext cx="7276137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芫荽"/>
              </a:rPr>
              <a:t>Depot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11382" y="1206554"/>
            <a:ext cx="8890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ea typeface="芫荽"/>
              </a:rPr>
              <a:t>退貨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130803" y="1653594"/>
            <a:ext cx="586740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芫荽"/>
              </a:rPr>
              <a:t>...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66862" y="4105407"/>
            <a:ext cx="8890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ea typeface="芫荽"/>
              </a:rPr>
              <a:t>退貨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429121" y="7550156"/>
            <a:ext cx="8890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ea typeface="芫荽"/>
              </a:rPr>
              <a:t>太重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340947" y="8914256"/>
            <a:ext cx="8890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ea typeface="芫荽"/>
              </a:rPr>
              <a:t>太小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30520" y="4556511"/>
            <a:ext cx="6492240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綁帶加固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-1408621" y="9595928"/>
            <a:ext cx="981238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芫荽"/>
              </a:rPr>
              <a:t>517209 運輸與配送管理</a:t>
            </a:r>
          </a:p>
        </p:txBody>
      </p:sp>
      <p:sp>
        <p:nvSpPr>
          <p:cNvPr id="50" name="Freeform 50"/>
          <p:cNvSpPr/>
          <p:nvPr/>
        </p:nvSpPr>
        <p:spPr>
          <a:xfrm>
            <a:off x="12003638" y="5989495"/>
            <a:ext cx="1501607" cy="454236"/>
          </a:xfrm>
          <a:custGeom>
            <a:avLst/>
            <a:gdLst/>
            <a:ahLst/>
            <a:cxnLst/>
            <a:rect l="l" t="t" r="r" b="b"/>
            <a:pathLst>
              <a:path w="1501607" h="454236">
                <a:moveTo>
                  <a:pt x="0" y="0"/>
                </a:moveTo>
                <a:lnTo>
                  <a:pt x="1501607" y="0"/>
                </a:lnTo>
                <a:lnTo>
                  <a:pt x="1501607" y="454236"/>
                </a:lnTo>
                <a:lnTo>
                  <a:pt x="0" y="454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Freeform 51"/>
          <p:cNvSpPr/>
          <p:nvPr/>
        </p:nvSpPr>
        <p:spPr>
          <a:xfrm rot="5281231">
            <a:off x="13007358" y="6926057"/>
            <a:ext cx="1501607" cy="454236"/>
          </a:xfrm>
          <a:custGeom>
            <a:avLst/>
            <a:gdLst/>
            <a:ahLst/>
            <a:cxnLst/>
            <a:rect l="l" t="t" r="r" b="b"/>
            <a:pathLst>
              <a:path w="1501607" h="454236">
                <a:moveTo>
                  <a:pt x="0" y="0"/>
                </a:moveTo>
                <a:lnTo>
                  <a:pt x="1501606" y="0"/>
                </a:lnTo>
                <a:lnTo>
                  <a:pt x="1501606" y="454236"/>
                </a:lnTo>
                <a:lnTo>
                  <a:pt x="0" y="454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8827264" y="3160273"/>
            <a:ext cx="1117550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車頭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738430" y="9097771"/>
            <a:ext cx="1117550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ea typeface="芫荽"/>
              </a:rPr>
              <a:t>門</a:t>
            </a: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798A5E6D-A487-C2E1-FAAC-756B865A6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22" y="3386855"/>
            <a:ext cx="6055199" cy="511368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07190" y="1648340"/>
            <a:ext cx="25594283" cy="9935213"/>
            <a:chOff x="0" y="0"/>
            <a:chExt cx="34125710" cy="1324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74651" cy="13246950"/>
            </a:xfrm>
            <a:custGeom>
              <a:avLst/>
              <a:gdLst/>
              <a:ahLst/>
              <a:cxnLst/>
              <a:rect l="l" t="t" r="r" b="b"/>
              <a:pathLst>
                <a:path w="17274651" h="13246950">
                  <a:moveTo>
                    <a:pt x="0" y="0"/>
                  </a:moveTo>
                  <a:lnTo>
                    <a:pt x="17274651" y="0"/>
                  </a:lnTo>
                  <a:lnTo>
                    <a:pt x="17274651" y="13246950"/>
                  </a:lnTo>
                  <a:lnTo>
                    <a:pt x="0" y="13246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838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7134913" y="0"/>
              <a:ext cx="16990797" cy="13246950"/>
            </a:xfrm>
            <a:custGeom>
              <a:avLst/>
              <a:gdLst/>
              <a:ahLst/>
              <a:cxnLst/>
              <a:rect l="l" t="t" r="r" b="b"/>
              <a:pathLst>
                <a:path w="16990797" h="13246950">
                  <a:moveTo>
                    <a:pt x="16990797" y="0"/>
                  </a:moveTo>
                  <a:lnTo>
                    <a:pt x="0" y="0"/>
                  </a:lnTo>
                  <a:lnTo>
                    <a:pt x="0" y="13246950"/>
                  </a:lnTo>
                  <a:lnTo>
                    <a:pt x="16990797" y="13246950"/>
                  </a:lnTo>
                  <a:lnTo>
                    <a:pt x="1699079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539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9417" y="666750"/>
            <a:ext cx="748233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1B2E52"/>
                </a:solidFill>
                <a:ea typeface="芫荽"/>
              </a:rPr>
              <a:t>參考資料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417" y="2552537"/>
            <a:ext cx="16062912" cy="738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ea typeface="芫荽"/>
              </a:rPr>
              <a:t>許冠文（民94）。</a:t>
            </a:r>
            <a:r>
              <a:rPr lang="en-US" sz="3000" u="sng">
                <a:solidFill>
                  <a:srgbClr val="1B2E52"/>
                </a:solidFill>
                <a:ea typeface="芫荽"/>
                <a:hlinkClick r:id="rId4" tooltip="http://tdr.lib.ntu.edu.tw/jspui/handle/123456789/36157"/>
              </a:rPr>
              <a:t>遺傳演算法和啟發式裝箱演算法為基之單一容器填裝最佳化方法</a:t>
            </a:r>
            <a:r>
              <a:rPr lang="en-US" sz="3000">
                <a:solidFill>
                  <a:srgbClr val="1B2E52"/>
                </a:solidFill>
                <a:ea typeface="芫荽"/>
              </a:rPr>
              <a:t>。國立台灣大學工業工程學研究所碩士論文，臺北市。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u="sng">
                <a:solidFill>
                  <a:srgbClr val="1B2E52"/>
                </a:solidFill>
                <a:latin typeface="芫荽"/>
                <a:hlinkClick r:id="rId5" tooltip="https://www.fedex.com/content/dam/fedex/us-united-states/services/FreightPackagingGuidelines.pdf"/>
              </a:rPr>
              <a:t>Packaging Guidelines for Shipping Freight</a:t>
            </a:r>
            <a:r>
              <a:rPr lang="en-US" sz="3000">
                <a:solidFill>
                  <a:srgbClr val="1B2E52"/>
                </a:solidFill>
                <a:latin typeface="芫荽"/>
              </a:rPr>
              <a:t>. FedEx.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latin typeface="芫荽"/>
              </a:rPr>
              <a:t>E.E. Bischoff, M.S.W. Ratcliff. (1995). </a:t>
            </a:r>
            <a:r>
              <a:rPr lang="en-US" sz="3000" u="sng">
                <a:solidFill>
                  <a:srgbClr val="1B2E52"/>
                </a:solidFill>
                <a:latin typeface="芫荽"/>
                <a:hlinkClick r:id="rId6" tooltip="https://www.sciencedirect.com/science/article/pii/030504839500015G"/>
              </a:rPr>
              <a:t>Issues in the development of approaches to container loading</a:t>
            </a:r>
            <a:r>
              <a:rPr lang="en-US" sz="3000">
                <a:solidFill>
                  <a:srgbClr val="1B2E52"/>
                </a:solidFill>
                <a:latin typeface="芫荽"/>
              </a:rPr>
              <a:t>," Omega, Elsevier, vol. 23(4), pages 377-390.  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ea typeface="芫荽"/>
              </a:rPr>
              <a:t>傅珮晴、蘇柔瑋 (民112) 。</a:t>
            </a:r>
            <a:r>
              <a:rPr lang="en-US" sz="3000" u="sng">
                <a:solidFill>
                  <a:srgbClr val="1B2E52"/>
                </a:solidFill>
                <a:ea typeface="芫荽"/>
                <a:hlinkClick r:id="rId7" tooltip="https://www.managertoday.com.tw/articles/view/65366"/>
              </a:rPr>
              <a:t>蝦皮店到店據點突破1300個！為何OK超商、美廉社樂意合作，助攻蝦皮拓點？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u="sng">
                <a:solidFill>
                  <a:srgbClr val="1B2E52"/>
                </a:solidFill>
                <a:ea typeface="芫荽"/>
                <a:hlinkClick r:id="rId8" tooltip="https://seller.shopee.tw/edu/article/8776"/>
              </a:rPr>
              <a:t>蝦皮賣家幫助中心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ea typeface="芫荽"/>
              </a:rPr>
              <a:t>何佩珊 ( 112 ) 。蝦皮怎活用店到店策略。商業週刊，48-51。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ea typeface="芫荽"/>
              </a:rPr>
              <a:t>何佩珊 ( 112 ) 。超商打物流人流保衛戰。商業週刊，52-53。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B2E52"/>
                </a:solidFill>
                <a:ea typeface="芫荽"/>
              </a:rPr>
              <a:t>何佩珊 ( 112 ) 。蝦皮為什麼敢開無人店。商業週刊，54-55。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1B2E52"/>
              </a:solidFill>
              <a:ea typeface="芫荽"/>
            </a:endParaRPr>
          </a:p>
          <a:p>
            <a:pPr>
              <a:lnSpc>
                <a:spcPts val="5720"/>
              </a:lnSpc>
            </a:pPr>
            <a:endParaRPr lang="en-US" sz="3000">
              <a:solidFill>
                <a:srgbClr val="1B2E52"/>
              </a:solidFill>
              <a:ea typeface="芫荽"/>
            </a:endParaRPr>
          </a:p>
          <a:p>
            <a:pPr>
              <a:lnSpc>
                <a:spcPts val="5720"/>
              </a:lnSpc>
            </a:pPr>
            <a:endParaRPr lang="en-US" sz="300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15244">
            <a:off x="7876168" y="-120884"/>
            <a:ext cx="12102706" cy="10528768"/>
          </a:xfrm>
          <a:custGeom>
            <a:avLst/>
            <a:gdLst/>
            <a:ahLst/>
            <a:cxnLst/>
            <a:rect l="l" t="t" r="r" b="b"/>
            <a:pathLst>
              <a:path w="12102706" h="10528768">
                <a:moveTo>
                  <a:pt x="0" y="0"/>
                </a:moveTo>
                <a:lnTo>
                  <a:pt x="12102706" y="0"/>
                </a:lnTo>
                <a:lnTo>
                  <a:pt x="12102706" y="10528768"/>
                </a:lnTo>
                <a:lnTo>
                  <a:pt x="0" y="1052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40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17704"/>
            <a:ext cx="6383816" cy="3069443"/>
            <a:chOff x="0" y="0"/>
            <a:chExt cx="8511755" cy="4092590"/>
          </a:xfrm>
        </p:grpSpPr>
        <p:sp>
          <p:nvSpPr>
            <p:cNvPr id="4" name="TextBox 4"/>
            <p:cNvSpPr txBox="1"/>
            <p:nvPr/>
          </p:nvSpPr>
          <p:spPr>
            <a:xfrm>
              <a:off x="0" y="3460342"/>
              <a:ext cx="851175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11755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F5F5F5"/>
                  </a:solidFill>
                  <a:ea typeface="芫荽"/>
                </a:rPr>
                <a:t>問題一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036"/>
              <a:ext cx="8511755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5F5F5"/>
                  </a:solidFill>
                  <a:ea typeface="芫荽"/>
                </a:rPr>
                <a:t>蝦皮店到店</a:t>
              </a:r>
            </a:p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5F5F5"/>
                  </a:solidFill>
                  <a:ea typeface="芫荽"/>
                </a:rPr>
                <a:t>送貨流程問題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1839211">
            <a:off x="6302391" y="7017050"/>
            <a:ext cx="939960" cy="925133"/>
          </a:xfrm>
          <a:custGeom>
            <a:avLst/>
            <a:gdLst/>
            <a:ahLst/>
            <a:cxnLst/>
            <a:rect l="l" t="t" r="r" b="b"/>
            <a:pathLst>
              <a:path w="939960" h="925133">
                <a:moveTo>
                  <a:pt x="0" y="0"/>
                </a:moveTo>
                <a:lnTo>
                  <a:pt x="939960" y="0"/>
                </a:lnTo>
                <a:lnTo>
                  <a:pt x="939960" y="925133"/>
                </a:lnTo>
                <a:lnTo>
                  <a:pt x="0" y="925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634742">
            <a:off x="7245803" y="1328164"/>
            <a:ext cx="669391" cy="658831"/>
          </a:xfrm>
          <a:custGeom>
            <a:avLst/>
            <a:gdLst/>
            <a:ahLst/>
            <a:cxnLst/>
            <a:rect l="l" t="t" r="r" b="b"/>
            <a:pathLst>
              <a:path w="669391" h="658831">
                <a:moveTo>
                  <a:pt x="0" y="0"/>
                </a:moveTo>
                <a:lnTo>
                  <a:pt x="669392" y="0"/>
                </a:lnTo>
                <a:lnTo>
                  <a:pt x="669392" y="658831"/>
                </a:lnTo>
                <a:lnTo>
                  <a:pt x="0" y="65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944179">
            <a:off x="13519297" y="2162685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1553369">
            <a:off x="13544967" y="4112605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3544967" y="3156210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0"/>
                </a:lnTo>
                <a:lnTo>
                  <a:pt x="0" y="34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944179">
            <a:off x="13621978" y="6540765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1553369">
            <a:off x="13544967" y="8449656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3" y="0"/>
                </a:lnTo>
                <a:lnTo>
                  <a:pt x="1152133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3596307" y="7438468"/>
            <a:ext cx="1152133" cy="348520"/>
          </a:xfrm>
          <a:custGeom>
            <a:avLst/>
            <a:gdLst/>
            <a:ahLst/>
            <a:cxnLst/>
            <a:rect l="l" t="t" r="r" b="b"/>
            <a:pathLst>
              <a:path w="1152133" h="348520">
                <a:moveTo>
                  <a:pt x="0" y="0"/>
                </a:moveTo>
                <a:lnTo>
                  <a:pt x="1152134" y="0"/>
                </a:lnTo>
                <a:lnTo>
                  <a:pt x="1152134" y="348521"/>
                </a:lnTo>
                <a:lnTo>
                  <a:pt x="0" y="34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0895856" y="6193748"/>
            <a:ext cx="2281685" cy="2619889"/>
          </a:xfrm>
          <a:custGeom>
            <a:avLst/>
            <a:gdLst/>
            <a:ahLst/>
            <a:cxnLst/>
            <a:rect l="l" t="t" r="r" b="b"/>
            <a:pathLst>
              <a:path w="2281685" h="2619889">
                <a:moveTo>
                  <a:pt x="0" y="0"/>
                </a:moveTo>
                <a:lnTo>
                  <a:pt x="2281686" y="0"/>
                </a:lnTo>
                <a:lnTo>
                  <a:pt x="2281686" y="2619889"/>
                </a:lnTo>
                <a:lnTo>
                  <a:pt x="0" y="261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0760372" y="1903996"/>
            <a:ext cx="2552654" cy="2791172"/>
          </a:xfrm>
          <a:custGeom>
            <a:avLst/>
            <a:gdLst/>
            <a:ahLst/>
            <a:cxnLst/>
            <a:rect l="l" t="t" r="r" b="b"/>
            <a:pathLst>
              <a:path w="2552654" h="2791172">
                <a:moveTo>
                  <a:pt x="0" y="0"/>
                </a:moveTo>
                <a:lnTo>
                  <a:pt x="2552654" y="0"/>
                </a:lnTo>
                <a:lnTo>
                  <a:pt x="2552654" y="2791172"/>
                </a:lnTo>
                <a:lnTo>
                  <a:pt x="0" y="2791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895856" y="792633"/>
            <a:ext cx="6244458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1B2E52"/>
                </a:solidFill>
                <a:ea typeface="芫荽"/>
              </a:rPr>
              <a:t>問題發想：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6643" y="5105400"/>
            <a:ext cx="1909116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電商平台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631155" y="8844866"/>
            <a:ext cx="1270000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1B2E52"/>
                </a:solidFill>
                <a:ea typeface="芫荽"/>
              </a:rPr>
              <a:t>物流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03584" y="1790743"/>
            <a:ext cx="2246216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第三方支付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515184" y="9629091"/>
            <a:ext cx="981238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芫荽"/>
              </a:rPr>
              <a:t>517209 運輸與配送管理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31155" y="7168229"/>
            <a:ext cx="1270000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1B2E52"/>
                </a:solidFill>
                <a:ea typeface="芫荽"/>
              </a:rPr>
              <a:t>配送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41126" y="6000750"/>
            <a:ext cx="1060029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理貨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186642" y="9154568"/>
            <a:ext cx="1836300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貨物運送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841126" y="3194021"/>
            <a:ext cx="1060029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收益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841126" y="4597298"/>
            <a:ext cx="922874" cy="5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346" dirty="0" err="1">
                <a:solidFill>
                  <a:srgbClr val="1B2E52"/>
                </a:solidFill>
                <a:ea typeface="芫荽"/>
              </a:rPr>
              <a:t>庫存</a:t>
            </a:r>
            <a:endParaRPr lang="en-US" sz="3346" dirty="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685736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2345214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507855" y="2527621"/>
            <a:ext cx="971550" cy="9715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4891" y="2527621"/>
            <a:ext cx="971550" cy="9715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24369" y="2527621"/>
            <a:ext cx="971550" cy="9715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8318" y="3778429"/>
            <a:ext cx="4227799" cy="4243070"/>
            <a:chOff x="0" y="0"/>
            <a:chExt cx="5637065" cy="56574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637065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寄件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97068"/>
              <a:ext cx="5637065" cy="456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B2E52"/>
                  </a:solidFill>
                  <a:latin typeface="芫荽"/>
                </a:rPr>
                <a:t>1. 賣家至實體店門市寄件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B2E52"/>
                  </a:solidFill>
                  <a:latin typeface="芫荽"/>
                </a:rPr>
                <a:t>2. 賣家至 OK 便利商店寄件</a:t>
              </a:r>
            </a:p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latin typeface="芫荽"/>
                </a:rPr>
                <a:t>3. 賣家直接將貨件送至全台兩個理貨中心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64891" y="3778429"/>
            <a:ext cx="3958218" cy="4243070"/>
            <a:chOff x="0" y="0"/>
            <a:chExt cx="5277623" cy="565742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理貨中心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97068"/>
              <a:ext cx="5277623" cy="456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將實體門市、OK 便利商店收到之寄件貨物，送往理貨中心，同其他賣家直接送往理貨中心之貨物整理。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24369" y="3778429"/>
            <a:ext cx="3958218" cy="4243070"/>
            <a:chOff x="0" y="0"/>
            <a:chExt cx="5277623" cy="565742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委外物流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97068"/>
              <a:ext cx="5277623" cy="456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透過委外物流的方式，將貨物從理貨中心送至物流中心，再寄送至買家取貨店到店門市，完成配送任務。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830212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5F5F5"/>
                </a:solidFill>
                <a:ea typeface="芫荽"/>
              </a:rPr>
              <a:t>目前情況陳述－蝦皮店到店物流現行方式</a:t>
            </a:r>
            <a:endParaRPr lang="en-US" sz="6000" dirty="0">
              <a:solidFill>
                <a:srgbClr val="F5F5F5"/>
              </a:solidFill>
              <a:ea typeface="芫荽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07190" y="2317124"/>
            <a:ext cx="23871416" cy="9266428"/>
            <a:chOff x="0" y="0"/>
            <a:chExt cx="31828554" cy="12355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11816" cy="12355238"/>
            </a:xfrm>
            <a:custGeom>
              <a:avLst/>
              <a:gdLst/>
              <a:ahLst/>
              <a:cxnLst/>
              <a:rect l="l" t="t" r="r" b="b"/>
              <a:pathLst>
                <a:path w="16111816" h="12355238">
                  <a:moveTo>
                    <a:pt x="0" y="0"/>
                  </a:moveTo>
                  <a:lnTo>
                    <a:pt x="16111816" y="0"/>
                  </a:lnTo>
                  <a:lnTo>
                    <a:pt x="16111816" y="12355238"/>
                  </a:lnTo>
                  <a:lnTo>
                    <a:pt x="0" y="12355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838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5981485" y="0"/>
              <a:ext cx="15847070" cy="12355238"/>
            </a:xfrm>
            <a:custGeom>
              <a:avLst/>
              <a:gdLst/>
              <a:ahLst/>
              <a:cxnLst/>
              <a:rect l="l" t="t" r="r" b="b"/>
              <a:pathLst>
                <a:path w="15847070" h="12355238">
                  <a:moveTo>
                    <a:pt x="15847069" y="0"/>
                  </a:moveTo>
                  <a:lnTo>
                    <a:pt x="0" y="0"/>
                  </a:lnTo>
                  <a:lnTo>
                    <a:pt x="0" y="12355238"/>
                  </a:lnTo>
                  <a:lnTo>
                    <a:pt x="15847069" y="12355238"/>
                  </a:lnTo>
                  <a:lnTo>
                    <a:pt x="1584706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539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08987"/>
            <a:ext cx="824230" cy="8242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373605"/>
            <a:ext cx="824230" cy="8242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538223"/>
            <a:ext cx="824230" cy="8242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702841"/>
            <a:ext cx="824230" cy="8242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255389"/>
                  </a:solidFill>
                  <a:latin typeface="Gliker"/>
                </a:rPr>
                <a:t>4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9417" y="823543"/>
            <a:ext cx="748233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B2E52"/>
                </a:solidFill>
                <a:ea typeface="芫荽"/>
              </a:rPr>
              <a:t>問題描述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48275" y="4279790"/>
            <a:ext cx="119616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普遍大眾認為物流速度緩慢。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8275" y="5444408"/>
            <a:ext cx="13008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委外物流無法確切控制運送進度，遇節日可能嚴重延宕。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8275" y="6609025"/>
            <a:ext cx="1360689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理貨中心全台只有兩個，浪費不少時間與成本。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8275" y="7773643"/>
            <a:ext cx="119616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1B2E52"/>
                </a:solidFill>
                <a:ea typeface="芫荽"/>
              </a:rPr>
              <a:t>包裹需要足夠存放空間。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13531" y="-2199160"/>
            <a:ext cx="13368037" cy="14304319"/>
          </a:xfrm>
          <a:custGeom>
            <a:avLst/>
            <a:gdLst/>
            <a:ahLst/>
            <a:cxnLst/>
            <a:rect l="l" t="t" r="r" b="b"/>
            <a:pathLst>
              <a:path w="13368037" h="14304319">
                <a:moveTo>
                  <a:pt x="0" y="0"/>
                </a:moveTo>
                <a:lnTo>
                  <a:pt x="13368036" y="0"/>
                </a:lnTo>
                <a:lnTo>
                  <a:pt x="13368036" y="14304320"/>
                </a:lnTo>
                <a:lnTo>
                  <a:pt x="0" y="14304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246096"/>
            <a:ext cx="5277365" cy="1794808"/>
            <a:chOff x="0" y="0"/>
            <a:chExt cx="7036487" cy="2393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1735852"/>
              <a:ext cx="703648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7036487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B2E52"/>
                  </a:solidFill>
                  <a:ea typeface="芫荽"/>
                </a:rPr>
                <a:t>定義問題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83792" y="4324416"/>
            <a:ext cx="17029839" cy="347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0"/>
              </a:lnSpc>
            </a:pPr>
            <a:r>
              <a:rPr lang="en-US" sz="20242" dirty="0">
                <a:solidFill>
                  <a:srgbClr val="1B2E52"/>
                </a:solidFill>
                <a:latin typeface="芫荽"/>
              </a:rPr>
              <a:t>{        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80512" y="9617931"/>
            <a:ext cx="981238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1B2E52"/>
                </a:solidFill>
                <a:latin typeface="芫荽"/>
              </a:rPr>
              <a:t>517209 運輸與配送管理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7595" y="2825816"/>
            <a:ext cx="7787405" cy="93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1B2E52"/>
                </a:solidFill>
                <a:ea typeface="芫荽"/>
              </a:rPr>
              <a:t>蝦皮店到店送貨流程問題</a:t>
            </a:r>
            <a:endParaRPr lang="en-US" sz="5499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9" name="TextBox 9"/>
          <p:cNvSpPr txBox="1"/>
          <p:nvPr/>
        </p:nvSpPr>
        <p:spPr>
          <a:xfrm rot="5400000">
            <a:off x="13041836" y="4037078"/>
            <a:ext cx="41910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2E52"/>
                </a:solidFill>
                <a:latin typeface="芫荽"/>
              </a:rPr>
              <a:t>=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78297" y="5144284"/>
            <a:ext cx="2752104" cy="86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1B2E52"/>
                </a:solidFill>
                <a:ea typeface="芫荽"/>
              </a:rPr>
              <a:t>配送流程</a:t>
            </a:r>
            <a:endParaRPr lang="en-US" sz="5199" dirty="0">
              <a:solidFill>
                <a:srgbClr val="1B2E52"/>
              </a:solidFill>
              <a:ea typeface="芫荽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87311" y="6900116"/>
            <a:ext cx="462280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B2E52"/>
                </a:solidFill>
                <a:ea typeface="芫荽"/>
              </a:rPr>
              <a:t>需足夠儲貨空間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03286" y="6022876"/>
            <a:ext cx="419085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1B2E52"/>
                </a:solidFill>
                <a:ea typeface="芫荽"/>
              </a:rPr>
              <a:t>增進配送效率</a:t>
            </a:r>
            <a:endParaRPr lang="en-US" sz="5199" dirty="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07190" y="2317124"/>
            <a:ext cx="23871416" cy="9266428"/>
            <a:chOff x="0" y="0"/>
            <a:chExt cx="31828554" cy="12355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11816" cy="12355238"/>
            </a:xfrm>
            <a:custGeom>
              <a:avLst/>
              <a:gdLst/>
              <a:ahLst/>
              <a:cxnLst/>
              <a:rect l="l" t="t" r="r" b="b"/>
              <a:pathLst>
                <a:path w="16111816" h="12355238">
                  <a:moveTo>
                    <a:pt x="0" y="0"/>
                  </a:moveTo>
                  <a:lnTo>
                    <a:pt x="16111816" y="0"/>
                  </a:lnTo>
                  <a:lnTo>
                    <a:pt x="16111816" y="12355238"/>
                  </a:lnTo>
                  <a:lnTo>
                    <a:pt x="0" y="12355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838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5981485" y="0"/>
              <a:ext cx="15847070" cy="12355238"/>
            </a:xfrm>
            <a:custGeom>
              <a:avLst/>
              <a:gdLst/>
              <a:ahLst/>
              <a:cxnLst/>
              <a:rect l="l" t="t" r="r" b="b"/>
              <a:pathLst>
                <a:path w="15847070" h="12355238">
                  <a:moveTo>
                    <a:pt x="15847069" y="0"/>
                  </a:moveTo>
                  <a:lnTo>
                    <a:pt x="0" y="0"/>
                  </a:lnTo>
                  <a:lnTo>
                    <a:pt x="0" y="12355238"/>
                  </a:lnTo>
                  <a:lnTo>
                    <a:pt x="15847069" y="12355238"/>
                  </a:lnTo>
                  <a:lnTo>
                    <a:pt x="1584706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539" b="-481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9417" y="823543"/>
            <a:ext cx="748233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B2E52"/>
                </a:solidFill>
                <a:ea typeface="芫荽"/>
              </a:rPr>
              <a:t>蝦皮大</a:t>
            </a:r>
            <a:r>
              <a:rPr lang="zh-TW" altLang="en-US" sz="7200" dirty="0">
                <a:solidFill>
                  <a:srgbClr val="1B2E52"/>
                </a:solidFill>
                <a:ea typeface="芫荽"/>
              </a:rPr>
              <a:t>事</a:t>
            </a:r>
            <a:r>
              <a:rPr lang="en-US" sz="7200" dirty="0">
                <a:solidFill>
                  <a:srgbClr val="1B2E52"/>
                </a:solidFill>
                <a:ea typeface="芫荽"/>
              </a:rPr>
              <a:t>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417" y="2895482"/>
            <a:ext cx="16062912" cy="868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>
                <a:solidFill>
                  <a:srgbClr val="1B2E52"/>
                </a:solidFill>
                <a:ea typeface="芫荽"/>
              </a:rPr>
              <a:t>蝦皮購物成立（2015）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>
                <a:solidFill>
                  <a:srgbClr val="1B2E52"/>
                </a:solidFill>
                <a:ea typeface="芫荽"/>
              </a:rPr>
              <a:t>蝦皮商城出現（2017）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 err="1">
                <a:solidFill>
                  <a:srgbClr val="1B2E52"/>
                </a:solidFill>
                <a:ea typeface="芫荽"/>
              </a:rPr>
              <a:t>蝦皮</a:t>
            </a:r>
            <a:r>
              <a:rPr lang="en-US" sz="4400" dirty="0">
                <a:solidFill>
                  <a:srgbClr val="1B2E52"/>
                </a:solidFill>
                <a:ea typeface="芫荽"/>
              </a:rPr>
              <a:t> 24hr 出現（2018）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>
                <a:solidFill>
                  <a:srgbClr val="1B2E52"/>
                </a:solidFill>
                <a:ea typeface="芫荽"/>
              </a:rPr>
              <a:t>蝦皮店到店興起（2021）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 err="1">
                <a:solidFill>
                  <a:srgbClr val="1B2E52"/>
                </a:solidFill>
                <a:ea typeface="芫荽"/>
              </a:rPr>
              <a:t>蝦皮店到店與</a:t>
            </a:r>
            <a:r>
              <a:rPr lang="en-US" sz="4400" dirty="0">
                <a:solidFill>
                  <a:srgbClr val="1B2E52"/>
                </a:solidFill>
                <a:ea typeface="芫荽"/>
              </a:rPr>
              <a:t> OK 便利商店合作（2021）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>
                <a:solidFill>
                  <a:srgbClr val="1B2E52"/>
                </a:solidFill>
                <a:ea typeface="芫荽"/>
              </a:rPr>
              <a:t>蝦皮店到店美聯社提供寄取貨（2021）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 err="1">
                <a:solidFill>
                  <a:srgbClr val="1B2E52"/>
                </a:solidFill>
                <a:ea typeface="芫荽"/>
              </a:rPr>
              <a:t>蝦皮店到店與</a:t>
            </a:r>
            <a:r>
              <a:rPr lang="en-US" sz="4400" dirty="0">
                <a:solidFill>
                  <a:srgbClr val="1B2E52"/>
                </a:solidFill>
                <a:ea typeface="芫荽"/>
              </a:rPr>
              <a:t> 85 度 C 合作寄取件（2021）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 err="1">
                <a:solidFill>
                  <a:srgbClr val="1B2E52"/>
                </a:solidFill>
                <a:ea typeface="芫荽"/>
              </a:rPr>
              <a:t>蝦皮店到店與</a:t>
            </a:r>
            <a:r>
              <a:rPr lang="en-US" sz="4400" dirty="0">
                <a:solidFill>
                  <a:srgbClr val="1B2E52"/>
                </a:solidFill>
                <a:ea typeface="芫荽"/>
              </a:rPr>
              <a:t> 85 度 C 解除合作（2022）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>
                <a:solidFill>
                  <a:srgbClr val="1B2E52"/>
                </a:solidFill>
                <a:ea typeface="芫荽"/>
              </a:rPr>
              <a:t>蝦皮店到店與亞太電信合作寄取貨服務（2022）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 dirty="0" err="1">
                <a:solidFill>
                  <a:srgbClr val="1B2E52"/>
                </a:solidFill>
                <a:ea typeface="芫荽"/>
              </a:rPr>
              <a:t>蝦皮店到店推出智取櫃</a:t>
            </a:r>
            <a:r>
              <a:rPr lang="en-US" sz="4400" dirty="0">
                <a:solidFill>
                  <a:srgbClr val="1B2E52"/>
                </a:solidFill>
                <a:ea typeface="芫荽"/>
              </a:rPr>
              <a:t> ( 2023 )</a:t>
            </a:r>
          </a:p>
          <a:p>
            <a:pPr>
              <a:lnSpc>
                <a:spcPts val="5720"/>
              </a:lnSpc>
            </a:pPr>
            <a:endParaRPr lang="en-US" sz="4400" dirty="0">
              <a:solidFill>
                <a:srgbClr val="1B2E52"/>
              </a:solidFill>
              <a:ea typeface="芫荽"/>
            </a:endParaRPr>
          </a:p>
          <a:p>
            <a:pPr>
              <a:lnSpc>
                <a:spcPts val="5720"/>
              </a:lnSpc>
            </a:pPr>
            <a:endParaRPr lang="en-US" sz="4400" dirty="0">
              <a:solidFill>
                <a:srgbClr val="1B2E52"/>
              </a:solidFill>
              <a:ea typeface="芫荽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16641"/>
            <a:ext cx="7924800" cy="6141659"/>
            <a:chOff x="0" y="0"/>
            <a:chExt cx="2087190" cy="1617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190" cy="1617556"/>
            </a:xfrm>
            <a:custGeom>
              <a:avLst/>
              <a:gdLst/>
              <a:ahLst/>
              <a:cxnLst/>
              <a:rect l="l" t="t" r="r" b="b"/>
              <a:pathLst>
                <a:path w="2087190" h="1617556">
                  <a:moveTo>
                    <a:pt x="0" y="0"/>
                  </a:moveTo>
                  <a:lnTo>
                    <a:pt x="2087190" y="0"/>
                  </a:lnTo>
                  <a:lnTo>
                    <a:pt x="2087190" y="1617556"/>
                  </a:lnTo>
                  <a:lnTo>
                    <a:pt x="0" y="161755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087190" cy="172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34500" y="3116641"/>
            <a:ext cx="7924800" cy="6141659"/>
            <a:chOff x="0" y="0"/>
            <a:chExt cx="2087190" cy="1617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7190" cy="1617556"/>
            </a:xfrm>
            <a:custGeom>
              <a:avLst/>
              <a:gdLst/>
              <a:ahLst/>
              <a:cxnLst/>
              <a:rect l="l" t="t" r="r" b="b"/>
              <a:pathLst>
                <a:path w="2087190" h="1617556">
                  <a:moveTo>
                    <a:pt x="0" y="0"/>
                  </a:moveTo>
                  <a:lnTo>
                    <a:pt x="2087190" y="0"/>
                  </a:lnTo>
                  <a:lnTo>
                    <a:pt x="2087190" y="1617556"/>
                  </a:lnTo>
                  <a:lnTo>
                    <a:pt x="0" y="161755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87190" cy="172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19175"/>
            <a:ext cx="1121667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B2E52"/>
                </a:solidFill>
                <a:ea typeface="芫荽"/>
              </a:rPr>
              <a:t>超商取貨 VS 蝦皮店到店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59491"/>
            <a:ext cx="7924800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1B2E52"/>
                </a:solidFill>
                <a:ea typeface="芫荽"/>
              </a:rPr>
              <a:t>超商取貨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4500" y="3059491"/>
            <a:ext cx="7924800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1B2E52"/>
                </a:solidFill>
                <a:ea typeface="芫荽"/>
              </a:rPr>
              <a:t>蝦皮店到店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212651"/>
            <a:ext cx="7924800" cy="362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只需經過物流中心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通常選址位置較好成本較高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通常需要 2 個以上的店員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除了寄取件，還需要從事其他買賣和繳費等業務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4500" y="4212651"/>
            <a:ext cx="7924800" cy="434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需經過蝦皮理貨中心及物流中心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通常選址位置要求不會像超商那麼高，成本約為其 1/3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大多只需要一個店員</a:t>
            </a:r>
          </a:p>
          <a:p>
            <a:pPr marL="949961" lvl="1" indent="-474980">
              <a:lnSpc>
                <a:spcPts val="5720"/>
              </a:lnSpc>
              <a:buFont typeface="Arial"/>
              <a:buChar char="•"/>
            </a:pPr>
            <a:r>
              <a:rPr lang="en-US" sz="4400">
                <a:solidFill>
                  <a:srgbClr val="1B2E52"/>
                </a:solidFill>
                <a:ea typeface="芫荽"/>
              </a:rPr>
              <a:t>業務單純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685736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2345214" y="3013396"/>
            <a:ext cx="4916528" cy="5864083"/>
          </a:xfrm>
          <a:custGeom>
            <a:avLst/>
            <a:gdLst/>
            <a:ahLst/>
            <a:cxnLst/>
            <a:rect l="l" t="t" r="r" b="b"/>
            <a:pathLst>
              <a:path w="4916528" h="5864083">
                <a:moveTo>
                  <a:pt x="0" y="0"/>
                </a:moveTo>
                <a:lnTo>
                  <a:pt x="4916528" y="0"/>
                </a:lnTo>
                <a:lnTo>
                  <a:pt x="4916528" y="5864083"/>
                </a:lnTo>
                <a:lnTo>
                  <a:pt x="0" y="58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47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507855" y="2527621"/>
            <a:ext cx="971550" cy="9715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4891" y="2527621"/>
            <a:ext cx="971550" cy="9715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24369" y="2527621"/>
            <a:ext cx="971550" cy="9715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55389"/>
                  </a:solidFill>
                  <a:latin typeface="Gliker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8318" y="3778429"/>
            <a:ext cx="3958218" cy="4243070"/>
            <a:chOff x="0" y="0"/>
            <a:chExt cx="5277623" cy="56574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降低取件天數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97068"/>
              <a:ext cx="5277623" cy="456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蝦皮在 2023 年，決議將原先買家的取件天數限制，由七天降至五天，讓店面不至於放不下貨物。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64891" y="3778429"/>
            <a:ext cx="3958218" cy="3671570"/>
            <a:chOff x="0" y="0"/>
            <a:chExt cx="5277623" cy="489542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與其他企業合作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97068"/>
              <a:ext cx="5277623" cy="3798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目前蝦皮店到店已與中多不同類型企業合作，嘗試增進配送流程的多元化。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24369" y="3778429"/>
            <a:ext cx="3958218" cy="4243070"/>
            <a:chOff x="0" y="0"/>
            <a:chExt cx="5277623" cy="565742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5277623" cy="9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55389"/>
                  </a:solidFill>
                  <a:ea typeface="芫荽"/>
                </a:rPr>
                <a:t>自動化處理包裹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97068"/>
              <a:ext cx="5277623" cy="456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B2E52"/>
                  </a:solidFill>
                  <a:ea typeface="芫荽"/>
                </a:rPr>
                <a:t>透過優化理貨中心的內部系統，來增進裡或速率，但仍無法根治物流相對其他配送方式，較為緩慢的問題。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830212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5F5F5"/>
                </a:solidFill>
                <a:ea typeface="芫荽"/>
              </a:rPr>
              <a:t>現存解決方案</a:t>
            </a:r>
            <a:r>
              <a:rPr lang="en-US" sz="6000" dirty="0">
                <a:solidFill>
                  <a:srgbClr val="F5F5F5"/>
                </a:solidFill>
                <a:ea typeface="芫荽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37805" y="9424667"/>
            <a:ext cx="981238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芫荽"/>
              </a:rPr>
              <a:t>517209 運輸與配送管理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503</Words>
  <Application>Microsoft Office PowerPoint</Application>
  <PresentationFormat>自訂</PresentationFormat>
  <Paragraphs>205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Gliker</vt:lpstr>
      <vt:lpstr>Calibri</vt:lpstr>
      <vt:lpstr>Arial</vt:lpstr>
      <vt:lpstr>芫荽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TDM_midterm</dc:title>
  <cp:lastModifiedBy>陳羿茹</cp:lastModifiedBy>
  <cp:revision>3</cp:revision>
  <cp:lastPrinted>2023-10-24T07:07:19Z</cp:lastPrinted>
  <dcterms:created xsi:type="dcterms:W3CDTF">2006-08-16T00:00:00Z</dcterms:created>
  <dcterms:modified xsi:type="dcterms:W3CDTF">2023-10-24T16:09:01Z</dcterms:modified>
  <dc:identifier>DAFxz1vWU8c</dc:identifier>
</cp:coreProperties>
</file>